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7" r:id="rId3"/>
    <p:sldId id="257" r:id="rId4"/>
    <p:sldId id="275" r:id="rId5"/>
    <p:sldId id="276" r:id="rId6"/>
    <p:sldId id="258" r:id="rId7"/>
    <p:sldId id="259" r:id="rId8"/>
    <p:sldId id="260" r:id="rId9"/>
    <p:sldId id="261" r:id="rId10"/>
    <p:sldId id="262" r:id="rId11"/>
    <p:sldId id="263" r:id="rId12"/>
    <p:sldId id="264" r:id="rId13"/>
    <p:sldId id="265" r:id="rId14"/>
    <p:sldId id="267" r:id="rId15"/>
    <p:sldId id="269" r:id="rId16"/>
    <p:sldId id="270" r:id="rId17"/>
    <p:sldId id="271" r:id="rId18"/>
    <p:sldId id="272" r:id="rId19"/>
    <p:sldId id="273" r:id="rId20"/>
    <p:sldId id="274" r:id="rId21"/>
    <p:sldId id="268" r:id="rId22"/>
    <p:sldId id="26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D08"/>
    <a:srgbClr val="FD680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728" autoAdjust="0"/>
  </p:normalViewPr>
  <p:slideViewPr>
    <p:cSldViewPr snapToGrid="0" snapToObjects="1">
      <p:cViewPr>
        <p:scale>
          <a:sx n="77" d="100"/>
          <a:sy n="77" d="100"/>
        </p:scale>
        <p:origin x="-1176"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descr="TitleSlideOverlay.png"/>
          <p:cNvPicPr>
            <a:picLocks noChangeAspect="1"/>
          </p:cNvPicPr>
          <p:nvPr/>
        </p:nvPicPr>
        <p:blipFill>
          <a:blip r:embed="rId2"/>
          <a:stretch>
            <a:fillRect/>
          </a:stretch>
        </p:blipFill>
        <p:spPr>
          <a:xfrm>
            <a:off x="0" y="0"/>
            <a:ext cx="9144000" cy="6858000"/>
          </a:xfrm>
          <a:prstGeom prst="rect">
            <a:avLst/>
          </a:prstGeom>
          <a:ln>
            <a:noFill/>
          </a:ln>
        </p:spPr>
      </p:pic>
      <p:grpSp>
        <p:nvGrpSpPr>
          <p:cNvPr id="53" name="Group 52"/>
          <p:cNvGrpSpPr/>
          <p:nvPr/>
        </p:nvGrpSpPr>
        <p:grpSpPr>
          <a:xfrm>
            <a:off x="103644" y="1997845"/>
            <a:ext cx="9264100" cy="3669157"/>
            <a:chOff x="103644" y="1997845"/>
            <a:chExt cx="9264100" cy="3669157"/>
          </a:xfrm>
        </p:grpSpPr>
        <p:sp>
          <p:nvSpPr>
            <p:cNvPr id="21" name="Freeform 20"/>
            <p:cNvSpPr/>
            <p:nvPr/>
          </p:nvSpPr>
          <p:spPr>
            <a:xfrm rot="15669120">
              <a:off x="3703491" y="-842257"/>
              <a:ext cx="2064406" cy="926410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67397 w 2209695"/>
                <a:gd name="connsiteY0" fmla="*/ 8829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67397" y="8829966"/>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3" name="Freeform 22"/>
            <p:cNvSpPr/>
            <p:nvPr/>
          </p:nvSpPr>
          <p:spPr>
            <a:xfrm rot="15660000">
              <a:off x="5179560" y="1579153"/>
              <a:ext cx="1040884" cy="7134813"/>
            </a:xfrm>
            <a:custGeom>
              <a:avLst/>
              <a:gdLst>
                <a:gd name="connsiteX0" fmla="*/ 498324 w 996648"/>
                <a:gd name="connsiteY0" fmla="*/ 0 h 6971904"/>
                <a:gd name="connsiteX1" fmla="*/ 498324 w 996648"/>
                <a:gd name="connsiteY1" fmla="*/ 0 h 6971904"/>
                <a:gd name="connsiteX2" fmla="*/ 850692 w 996648"/>
                <a:gd name="connsiteY2" fmla="*/ 145956 h 6971904"/>
                <a:gd name="connsiteX3" fmla="*/ 996647 w 996648"/>
                <a:gd name="connsiteY3" fmla="*/ 498325 h 6971904"/>
                <a:gd name="connsiteX4" fmla="*/ 996648 w 996648"/>
                <a:gd name="connsiteY4" fmla="*/ 6971904 h 6971904"/>
                <a:gd name="connsiteX5" fmla="*/ 996648 w 996648"/>
                <a:gd name="connsiteY5" fmla="*/ 6971904 h 6971904"/>
                <a:gd name="connsiteX6" fmla="*/ 996648 w 996648"/>
                <a:gd name="connsiteY6" fmla="*/ 6971904 h 6971904"/>
                <a:gd name="connsiteX7" fmla="*/ 0 w 996648"/>
                <a:gd name="connsiteY7" fmla="*/ 6971904 h 6971904"/>
                <a:gd name="connsiteX8" fmla="*/ 0 w 996648"/>
                <a:gd name="connsiteY8" fmla="*/ 6971904 h 6971904"/>
                <a:gd name="connsiteX9" fmla="*/ 0 w 996648"/>
                <a:gd name="connsiteY9" fmla="*/ 6971904 h 6971904"/>
                <a:gd name="connsiteX10" fmla="*/ 0 w 996648"/>
                <a:gd name="connsiteY10" fmla="*/ 498324 h 6971904"/>
                <a:gd name="connsiteX11" fmla="*/ 145956 w 996648"/>
                <a:gd name="connsiteY11" fmla="*/ 145956 h 6971904"/>
                <a:gd name="connsiteX12" fmla="*/ 498325 w 996648"/>
                <a:gd name="connsiteY12" fmla="*/ 1 h 6971904"/>
                <a:gd name="connsiteX13" fmla="*/ 498324 w 996648"/>
                <a:gd name="connsiteY13" fmla="*/ 0 h 6971904"/>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996648 w 1051569"/>
                <a:gd name="connsiteY5" fmla="*/ 6971904 h 7134903"/>
                <a:gd name="connsiteX6" fmla="*/ 1051569 w 1051569"/>
                <a:gd name="connsiteY6" fmla="*/ 7134903 h 7134903"/>
                <a:gd name="connsiteX7" fmla="*/ 0 w 1051569"/>
                <a:gd name="connsiteY7" fmla="*/ 6971904 h 7134903"/>
                <a:gd name="connsiteX8" fmla="*/ 0 w 1051569"/>
                <a:gd name="connsiteY8" fmla="*/ 6971904 h 7134903"/>
                <a:gd name="connsiteX9" fmla="*/ 0 w 1051569"/>
                <a:gd name="connsiteY9" fmla="*/ 6971904 h 7134903"/>
                <a:gd name="connsiteX10" fmla="*/ 0 w 1051569"/>
                <a:gd name="connsiteY10" fmla="*/ 498324 h 7134903"/>
                <a:gd name="connsiteX11" fmla="*/ 145956 w 1051569"/>
                <a:gd name="connsiteY11" fmla="*/ 145956 h 7134903"/>
                <a:gd name="connsiteX12" fmla="*/ 498325 w 1051569"/>
                <a:gd name="connsiteY12" fmla="*/ 1 h 7134903"/>
                <a:gd name="connsiteX13" fmla="*/ 498324 w 1051569"/>
                <a:gd name="connsiteY13"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1051569 w 1051569"/>
                <a:gd name="connsiteY5" fmla="*/ 7134903 h 7134903"/>
                <a:gd name="connsiteX6" fmla="*/ 0 w 1051569"/>
                <a:gd name="connsiteY6" fmla="*/ 6971904 h 7134903"/>
                <a:gd name="connsiteX7" fmla="*/ 0 w 1051569"/>
                <a:gd name="connsiteY7" fmla="*/ 6971904 h 7134903"/>
                <a:gd name="connsiteX8" fmla="*/ 0 w 1051569"/>
                <a:gd name="connsiteY8" fmla="*/ 6971904 h 7134903"/>
                <a:gd name="connsiteX9" fmla="*/ 0 w 1051569"/>
                <a:gd name="connsiteY9" fmla="*/ 498324 h 7134903"/>
                <a:gd name="connsiteX10" fmla="*/ 145956 w 1051569"/>
                <a:gd name="connsiteY10" fmla="*/ 145956 h 7134903"/>
                <a:gd name="connsiteX11" fmla="*/ 498325 w 1051569"/>
                <a:gd name="connsiteY11" fmla="*/ 1 h 7134903"/>
                <a:gd name="connsiteX12" fmla="*/ 498324 w 1051569"/>
                <a:gd name="connsiteY12" fmla="*/ 0 h 7134903"/>
                <a:gd name="connsiteX0" fmla="*/ 498324 w 1217677"/>
                <a:gd name="connsiteY0" fmla="*/ 0 h 7134903"/>
                <a:gd name="connsiteX1" fmla="*/ 498324 w 1217677"/>
                <a:gd name="connsiteY1" fmla="*/ 0 h 7134903"/>
                <a:gd name="connsiteX2" fmla="*/ 850692 w 1217677"/>
                <a:gd name="connsiteY2" fmla="*/ 145956 h 7134903"/>
                <a:gd name="connsiteX3" fmla="*/ 996647 w 1217677"/>
                <a:gd name="connsiteY3" fmla="*/ 498325 h 7134903"/>
                <a:gd name="connsiteX4" fmla="*/ 1051569 w 1217677"/>
                <a:gd name="connsiteY4" fmla="*/ 7134903 h 7134903"/>
                <a:gd name="connsiteX5" fmla="*/ 0 w 1217677"/>
                <a:gd name="connsiteY5" fmla="*/ 6971904 h 7134903"/>
                <a:gd name="connsiteX6" fmla="*/ 0 w 1217677"/>
                <a:gd name="connsiteY6" fmla="*/ 6971904 h 7134903"/>
                <a:gd name="connsiteX7" fmla="*/ 0 w 1217677"/>
                <a:gd name="connsiteY7" fmla="*/ 6971904 h 7134903"/>
                <a:gd name="connsiteX8" fmla="*/ 0 w 1217677"/>
                <a:gd name="connsiteY8" fmla="*/ 498324 h 7134903"/>
                <a:gd name="connsiteX9" fmla="*/ 145956 w 1217677"/>
                <a:gd name="connsiteY9" fmla="*/ 145956 h 7134903"/>
                <a:gd name="connsiteX10" fmla="*/ 498325 w 1217677"/>
                <a:gd name="connsiteY10" fmla="*/ 1 h 7134903"/>
                <a:gd name="connsiteX11" fmla="*/ 498324 w 1217677"/>
                <a:gd name="connsiteY11"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1051569 w 1051569"/>
                <a:gd name="connsiteY4" fmla="*/ 7134903 h 7134903"/>
                <a:gd name="connsiteX5" fmla="*/ 0 w 1051569"/>
                <a:gd name="connsiteY5" fmla="*/ 6971904 h 7134903"/>
                <a:gd name="connsiteX6" fmla="*/ 0 w 1051569"/>
                <a:gd name="connsiteY6" fmla="*/ 6971904 h 7134903"/>
                <a:gd name="connsiteX7" fmla="*/ 0 w 1051569"/>
                <a:gd name="connsiteY7" fmla="*/ 6971904 h 7134903"/>
                <a:gd name="connsiteX8" fmla="*/ 0 w 1051569"/>
                <a:gd name="connsiteY8" fmla="*/ 498324 h 7134903"/>
                <a:gd name="connsiteX9" fmla="*/ 145956 w 1051569"/>
                <a:gd name="connsiteY9" fmla="*/ 145956 h 7134903"/>
                <a:gd name="connsiteX10" fmla="*/ 498325 w 1051569"/>
                <a:gd name="connsiteY10" fmla="*/ 1 h 7134903"/>
                <a:gd name="connsiteX11" fmla="*/ 498324 w 1051569"/>
                <a:gd name="connsiteY11" fmla="*/ 0 h 7134903"/>
                <a:gd name="connsiteX0" fmla="*/ 0 w 1143009"/>
                <a:gd name="connsiteY0" fmla="*/ 6971904 h 7226343"/>
                <a:gd name="connsiteX1" fmla="*/ 0 w 1143009"/>
                <a:gd name="connsiteY1" fmla="*/ 6971904 h 7226343"/>
                <a:gd name="connsiteX2" fmla="*/ 0 w 1143009"/>
                <a:gd name="connsiteY2" fmla="*/ 6971904 h 7226343"/>
                <a:gd name="connsiteX3" fmla="*/ 0 w 1143009"/>
                <a:gd name="connsiteY3" fmla="*/ 498324 h 7226343"/>
                <a:gd name="connsiteX4" fmla="*/ 145956 w 1143009"/>
                <a:gd name="connsiteY4" fmla="*/ 145956 h 7226343"/>
                <a:gd name="connsiteX5" fmla="*/ 498325 w 1143009"/>
                <a:gd name="connsiteY5" fmla="*/ 1 h 7226343"/>
                <a:gd name="connsiteX6" fmla="*/ 498324 w 1143009"/>
                <a:gd name="connsiteY6" fmla="*/ 0 h 7226343"/>
                <a:gd name="connsiteX7" fmla="*/ 498324 w 1143009"/>
                <a:gd name="connsiteY7" fmla="*/ 0 h 7226343"/>
                <a:gd name="connsiteX8" fmla="*/ 850692 w 1143009"/>
                <a:gd name="connsiteY8" fmla="*/ 145956 h 7226343"/>
                <a:gd name="connsiteX9" fmla="*/ 996647 w 1143009"/>
                <a:gd name="connsiteY9" fmla="*/ 498325 h 7226343"/>
                <a:gd name="connsiteX10" fmla="*/ 1143009 w 1143009"/>
                <a:gd name="connsiteY10" fmla="*/ 7226343 h 7226343"/>
                <a:gd name="connsiteX0" fmla="*/ 0 w 1095577"/>
                <a:gd name="connsiteY0" fmla="*/ 6971904 h 7197301"/>
                <a:gd name="connsiteX1" fmla="*/ 0 w 1095577"/>
                <a:gd name="connsiteY1" fmla="*/ 6971904 h 7197301"/>
                <a:gd name="connsiteX2" fmla="*/ 0 w 1095577"/>
                <a:gd name="connsiteY2" fmla="*/ 6971904 h 7197301"/>
                <a:gd name="connsiteX3" fmla="*/ 0 w 1095577"/>
                <a:gd name="connsiteY3" fmla="*/ 498324 h 7197301"/>
                <a:gd name="connsiteX4" fmla="*/ 145956 w 1095577"/>
                <a:gd name="connsiteY4" fmla="*/ 145956 h 7197301"/>
                <a:gd name="connsiteX5" fmla="*/ 498325 w 1095577"/>
                <a:gd name="connsiteY5" fmla="*/ 1 h 7197301"/>
                <a:gd name="connsiteX6" fmla="*/ 498324 w 1095577"/>
                <a:gd name="connsiteY6" fmla="*/ 0 h 7197301"/>
                <a:gd name="connsiteX7" fmla="*/ 498324 w 1095577"/>
                <a:gd name="connsiteY7" fmla="*/ 0 h 7197301"/>
                <a:gd name="connsiteX8" fmla="*/ 850692 w 1095577"/>
                <a:gd name="connsiteY8" fmla="*/ 145956 h 7197301"/>
                <a:gd name="connsiteX9" fmla="*/ 996647 w 1095577"/>
                <a:gd name="connsiteY9" fmla="*/ 498325 h 7197301"/>
                <a:gd name="connsiteX10" fmla="*/ 1095577 w 1095577"/>
                <a:gd name="connsiteY10" fmla="*/ 7197301 h 7197301"/>
                <a:gd name="connsiteX0" fmla="*/ 0 w 1045874"/>
                <a:gd name="connsiteY0" fmla="*/ 6971904 h 7103308"/>
                <a:gd name="connsiteX1" fmla="*/ 0 w 1045874"/>
                <a:gd name="connsiteY1" fmla="*/ 6971904 h 7103308"/>
                <a:gd name="connsiteX2" fmla="*/ 0 w 1045874"/>
                <a:gd name="connsiteY2" fmla="*/ 6971904 h 7103308"/>
                <a:gd name="connsiteX3" fmla="*/ 0 w 1045874"/>
                <a:gd name="connsiteY3" fmla="*/ 498324 h 7103308"/>
                <a:gd name="connsiteX4" fmla="*/ 145956 w 1045874"/>
                <a:gd name="connsiteY4" fmla="*/ 145956 h 7103308"/>
                <a:gd name="connsiteX5" fmla="*/ 498325 w 1045874"/>
                <a:gd name="connsiteY5" fmla="*/ 1 h 7103308"/>
                <a:gd name="connsiteX6" fmla="*/ 498324 w 1045874"/>
                <a:gd name="connsiteY6" fmla="*/ 0 h 7103308"/>
                <a:gd name="connsiteX7" fmla="*/ 498324 w 1045874"/>
                <a:gd name="connsiteY7" fmla="*/ 0 h 7103308"/>
                <a:gd name="connsiteX8" fmla="*/ 850692 w 1045874"/>
                <a:gd name="connsiteY8" fmla="*/ 145956 h 7103308"/>
                <a:gd name="connsiteX9" fmla="*/ 996647 w 1045874"/>
                <a:gd name="connsiteY9" fmla="*/ 498325 h 7103308"/>
                <a:gd name="connsiteX10" fmla="*/ 1045874 w 1045874"/>
                <a:gd name="connsiteY10" fmla="*/ 7103308 h 7103308"/>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0884" h="7134813">
                  <a:moveTo>
                    <a:pt x="0" y="6971904"/>
                  </a:moveTo>
                  <a:lnTo>
                    <a:pt x="0" y="6971904"/>
                  </a:lnTo>
                  <a:lnTo>
                    <a:pt x="0" y="6971904"/>
                  </a:lnTo>
                  <a:lnTo>
                    <a:pt x="0" y="498324"/>
                  </a:lnTo>
                  <a:cubicBezTo>
                    <a:pt x="0" y="366160"/>
                    <a:pt x="52502" y="239410"/>
                    <a:pt x="145956" y="145956"/>
                  </a:cubicBezTo>
                  <a:cubicBezTo>
                    <a:pt x="239410" y="52502"/>
                    <a:pt x="366161" y="1"/>
                    <a:pt x="498325" y="1"/>
                  </a:cubicBezTo>
                  <a:lnTo>
                    <a:pt x="498324" y="0"/>
                  </a:lnTo>
                  <a:lnTo>
                    <a:pt x="498324" y="0"/>
                  </a:lnTo>
                  <a:cubicBezTo>
                    <a:pt x="630488" y="0"/>
                    <a:pt x="757238" y="52502"/>
                    <a:pt x="850692" y="145956"/>
                  </a:cubicBezTo>
                  <a:cubicBezTo>
                    <a:pt x="944146" y="239410"/>
                    <a:pt x="996647" y="366161"/>
                    <a:pt x="996647" y="498325"/>
                  </a:cubicBezTo>
                  <a:cubicBezTo>
                    <a:pt x="1030126" y="1663149"/>
                    <a:pt x="1037566" y="5867764"/>
                    <a:pt x="1040884" y="7134813"/>
                  </a:cubicBezTo>
                </a:path>
              </a:pathLst>
            </a:custGeom>
            <a:solidFill>
              <a:schemeClr val="tx2">
                <a:alpha val="60000"/>
              </a:schemeClr>
            </a:solidFill>
            <a:ln>
              <a:solidFill>
                <a:schemeClr val="bg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6" name="Freeform 25"/>
            <p:cNvSpPr/>
            <p:nvPr/>
          </p:nvSpPr>
          <p:spPr>
            <a:xfrm rot="15660000">
              <a:off x="6127955" y="-68851"/>
              <a:ext cx="932370" cy="5296611"/>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62833"/>
                <a:gd name="connsiteY0" fmla="*/ 6172200 h 6320186"/>
                <a:gd name="connsiteX1" fmla="*/ 0 w 962833"/>
                <a:gd name="connsiteY1" fmla="*/ 6172200 h 6320186"/>
                <a:gd name="connsiteX2" fmla="*/ 5534 w 962833"/>
                <a:gd name="connsiteY2" fmla="*/ 6164375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5534" y="6164375"/>
                  </a:lnTo>
                  <a:cubicBezTo>
                    <a:pt x="3689" y="4261983"/>
                    <a:pt x="1845" y="2359592"/>
                    <a:pt x="0" y="457200"/>
                  </a:cubicBez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Freeform 23"/>
            <p:cNvSpPr/>
            <p:nvPr/>
          </p:nvSpPr>
          <p:spPr>
            <a:xfrm rot="15660000">
              <a:off x="5624128" y="-611284"/>
              <a:ext cx="962833" cy="632018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Freeform 27"/>
            <p:cNvSpPr/>
            <p:nvPr/>
          </p:nvSpPr>
          <p:spPr>
            <a:xfrm rot="15660000">
              <a:off x="6395227" y="-278516"/>
              <a:ext cx="552099" cy="5104822"/>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5" name="Freeform 44"/>
            <p:cNvSpPr/>
            <p:nvPr/>
          </p:nvSpPr>
          <p:spPr>
            <a:xfrm rot="15660000">
              <a:off x="7468755" y="1178808"/>
              <a:ext cx="536285" cy="2936001"/>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 name="connsiteX0" fmla="*/ 328 w 528237"/>
                <a:gd name="connsiteY0" fmla="*/ 2862849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28237"/>
                <a:gd name="connsiteY0" fmla="*/ 2863516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38755"/>
                <a:gd name="connsiteY0" fmla="*/ 2863516 h 2953801"/>
                <a:gd name="connsiteX1" fmla="*/ 0 w 538755"/>
                <a:gd name="connsiteY1" fmla="*/ 251460 h 2953801"/>
                <a:gd name="connsiteX2" fmla="*/ 73651 w 538755"/>
                <a:gd name="connsiteY2" fmla="*/ 73651 h 2953801"/>
                <a:gd name="connsiteX3" fmla="*/ 251460 w 538755"/>
                <a:gd name="connsiteY3" fmla="*/ 0 h 2953801"/>
                <a:gd name="connsiteX4" fmla="*/ 251460 w 538755"/>
                <a:gd name="connsiteY4" fmla="*/ 0 h 2953801"/>
                <a:gd name="connsiteX5" fmla="*/ 429269 w 538755"/>
                <a:gd name="connsiteY5" fmla="*/ 73651 h 2953801"/>
                <a:gd name="connsiteX6" fmla="*/ 502920 w 538755"/>
                <a:gd name="connsiteY6" fmla="*/ 251460 h 2953801"/>
                <a:gd name="connsiteX7" fmla="*/ 538755 w 538755"/>
                <a:gd name="connsiteY7" fmla="*/ 2953801 h 2953801"/>
                <a:gd name="connsiteX0" fmla="*/ 4542 w 536285"/>
                <a:gd name="connsiteY0" fmla="*/ 2863516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 name="connsiteX0" fmla="*/ 6777 w 536285"/>
                <a:gd name="connsiteY0" fmla="*/ 2849391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6285" h="2938929">
                  <a:moveTo>
                    <a:pt x="6777" y="2849391"/>
                  </a:moveTo>
                  <a:cubicBezTo>
                    <a:pt x="6668" y="1978928"/>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17682" y="905440"/>
                    <a:pt x="536285" y="293892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5" name="Freeform 24"/>
          <p:cNvSpPr/>
          <p:nvPr/>
        </p:nvSpPr>
        <p:spPr>
          <a:xfrm rot="15660000">
            <a:off x="5750708" y="-641833"/>
            <a:ext cx="985797" cy="604813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81537"/>
              <a:gd name="connsiteY0" fmla="*/ 6172200 h 6338829"/>
              <a:gd name="connsiteX1" fmla="*/ 0 w 981537"/>
              <a:gd name="connsiteY1" fmla="*/ 6172200 h 6338829"/>
              <a:gd name="connsiteX2" fmla="*/ 0 w 981537"/>
              <a:gd name="connsiteY2" fmla="*/ 6172200 h 6338829"/>
              <a:gd name="connsiteX3" fmla="*/ 0 w 981537"/>
              <a:gd name="connsiteY3" fmla="*/ 457200 h 6338829"/>
              <a:gd name="connsiteX4" fmla="*/ 133911 w 981537"/>
              <a:gd name="connsiteY4" fmla="*/ 133911 h 6338829"/>
              <a:gd name="connsiteX5" fmla="*/ 457201 w 981537"/>
              <a:gd name="connsiteY5" fmla="*/ 1 h 6338829"/>
              <a:gd name="connsiteX6" fmla="*/ 457200 w 981537"/>
              <a:gd name="connsiteY6" fmla="*/ 0 h 6338829"/>
              <a:gd name="connsiteX7" fmla="*/ 457200 w 981537"/>
              <a:gd name="connsiteY7" fmla="*/ 0 h 6338829"/>
              <a:gd name="connsiteX8" fmla="*/ 780489 w 981537"/>
              <a:gd name="connsiteY8" fmla="*/ 133911 h 6338829"/>
              <a:gd name="connsiteX9" fmla="*/ 914399 w 981537"/>
              <a:gd name="connsiteY9" fmla="*/ 457201 h 6338829"/>
              <a:gd name="connsiteX10" fmla="*/ 981537 w 981537"/>
              <a:gd name="connsiteY10" fmla="*/ 6338829 h 6338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1537" h="6338829">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89058" y="4544471"/>
                  <a:pt x="981537" y="6338829"/>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nvGrpSpPr>
          <p:cNvPr id="30" name="Group 29"/>
          <p:cNvGrpSpPr/>
          <p:nvPr/>
        </p:nvGrpSpPr>
        <p:grpSpPr>
          <a:xfrm>
            <a:off x="787878" y="-970104"/>
            <a:ext cx="5636587" cy="2701922"/>
            <a:chOff x="787878" y="-970104"/>
            <a:chExt cx="5636587" cy="2701922"/>
          </a:xfrm>
        </p:grpSpPr>
        <p:sp>
          <p:nvSpPr>
            <p:cNvPr id="37" name="Oval 36"/>
            <p:cNvSpPr/>
            <p:nvPr/>
          </p:nvSpPr>
          <p:spPr>
            <a:xfrm>
              <a:off x="2382982" y="1122218"/>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2" name="Oval 41"/>
            <p:cNvSpPr/>
            <p:nvPr userDrawn="1"/>
          </p:nvSpPr>
          <p:spPr>
            <a:xfrm>
              <a:off x="2856954" y="76200"/>
              <a:ext cx="1023669" cy="83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1" name="Oval 40"/>
            <p:cNvSpPr/>
            <p:nvPr/>
          </p:nvSpPr>
          <p:spPr>
            <a:xfrm>
              <a:off x="1948131" y="46402"/>
              <a:ext cx="1023669" cy="8679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4" name="Pie 33"/>
            <p:cNvSpPr/>
            <p:nvPr/>
          </p:nvSpPr>
          <p:spPr>
            <a:xfrm>
              <a:off x="1219200" y="-765132"/>
              <a:ext cx="3505316" cy="1521076"/>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6" name="Oval 35"/>
            <p:cNvSpPr/>
            <p:nvPr/>
          </p:nvSpPr>
          <p:spPr>
            <a:xfrm>
              <a:off x="2345120" y="141183"/>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8" name="Arc 37"/>
            <p:cNvSpPr/>
            <p:nvPr/>
          </p:nvSpPr>
          <p:spPr>
            <a:xfrm rot="12469977">
              <a:off x="1178780" y="-178449"/>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6" name="Pie 45"/>
            <p:cNvSpPr/>
            <p:nvPr/>
          </p:nvSpPr>
          <p:spPr>
            <a:xfrm rot="60000">
              <a:off x="787878" y="-198453"/>
              <a:ext cx="381000"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7" name="Arc 46"/>
            <p:cNvSpPr/>
            <p:nvPr/>
          </p:nvSpPr>
          <p:spPr>
            <a:xfrm rot="6387309">
              <a:off x="4862250" y="-839605"/>
              <a:ext cx="1453063" cy="1671367"/>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8" name="Oval 47"/>
            <p:cNvSpPr/>
            <p:nvPr/>
          </p:nvSpPr>
          <p:spPr>
            <a:xfrm>
              <a:off x="5362575" y="461226"/>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9" name="Oval 48"/>
            <p:cNvSpPr/>
            <p:nvPr/>
          </p:nvSpPr>
          <p:spPr>
            <a:xfrm>
              <a:off x="4800600" y="1524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0" name="Arc 39"/>
            <p:cNvSpPr/>
            <p:nvPr/>
          </p:nvSpPr>
          <p:spPr>
            <a:xfrm rot="6387309">
              <a:off x="3396216" y="-1040840"/>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0" name="Oval 49"/>
            <p:cNvSpPr/>
            <p:nvPr/>
          </p:nvSpPr>
          <p:spPr>
            <a:xfrm>
              <a:off x="6115050" y="590550"/>
              <a:ext cx="152400"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1" name="Oval 50"/>
            <p:cNvSpPr/>
            <p:nvPr/>
          </p:nvSpPr>
          <p:spPr>
            <a:xfrm>
              <a:off x="6191250" y="485775"/>
              <a:ext cx="104774" cy="1047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2" name="Rectangle 31"/>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rot="21042312">
            <a:off x="1022823" y="2961459"/>
            <a:ext cx="7551601" cy="1612607"/>
          </a:xfrm>
        </p:spPr>
        <p:txBody>
          <a:bodyPr anchor="b" anchorCtr="0">
            <a:noAutofit/>
          </a:bodyPr>
          <a:lstStyle>
            <a:lvl1pPr algn="l">
              <a:defRPr sz="4600">
                <a:solidFill>
                  <a:schemeClr val="bg1"/>
                </a:solidFill>
              </a:defRPr>
            </a:lvl1pPr>
          </a:lstStyle>
          <a:p>
            <a:r>
              <a:rPr lang="x-none"/>
              <a:t>Click to edit Master title style</a:t>
            </a:r>
            <a:endParaRPr/>
          </a:p>
        </p:txBody>
      </p:sp>
      <p:sp>
        <p:nvSpPr>
          <p:cNvPr id="3" name="Subtitle 2"/>
          <p:cNvSpPr>
            <a:spLocks noGrp="1"/>
          </p:cNvSpPr>
          <p:nvPr>
            <p:ph type="subTitle" idx="1"/>
          </p:nvPr>
        </p:nvSpPr>
        <p:spPr>
          <a:xfrm rot="21060000">
            <a:off x="2550459" y="4704801"/>
            <a:ext cx="6400800" cy="914400"/>
          </a:xfrm>
        </p:spPr>
        <p:txBody>
          <a:bodyPr anchor="ctr" anchorCtr="0">
            <a:normAutofit/>
          </a:bodyPr>
          <a:lstStyle>
            <a:lvl1pPr marL="0" indent="0" algn="l">
              <a:spcAft>
                <a:spcPts val="0"/>
              </a:spcAft>
              <a:buNone/>
              <a:defRPr sz="2400">
                <a:solidFill>
                  <a:schemeClr val="bg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ound Same Side Corner Rectangle 7"/>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a:t>Click to edit Master title style</a:t>
            </a:r>
            <a:endParaRPr/>
          </a:p>
        </p:txBody>
      </p:sp>
      <p:sp>
        <p:nvSpPr>
          <p:cNvPr id="3" name="Content Placeholder 2"/>
          <p:cNvSpPr>
            <a:spLocks noGrp="1"/>
          </p:cNvSpPr>
          <p:nvPr>
            <p:ph idx="1"/>
          </p:nvPr>
        </p:nvSpPr>
        <p:spPr/>
        <p:txBody>
          <a:bodyPr/>
          <a:lstStyle>
            <a:lvl5pPr>
              <a:defRPr/>
            </a:lvl5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Date Placeholder 3"/>
          <p:cNvSpPr>
            <a:spLocks noGrp="1"/>
          </p:cNvSpPr>
          <p:nvPr>
            <p:ph type="dt" sz="half" idx="10"/>
          </p:nvPr>
        </p:nvSpPr>
        <p:spPr/>
        <p:txBody>
          <a:bodyPr/>
          <a:lstStyle/>
          <a:p>
            <a:fld id="{8F1B69E8-23E9-4C1F-AA2B-3C5BA6EDBEAE}"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34" name="Freeform 33"/>
          <p:cNvSpPr/>
          <p:nvPr/>
        </p:nvSpPr>
        <p:spPr>
          <a:xfrm rot="15660000">
            <a:off x="5179560" y="1837493"/>
            <a:ext cx="1040884" cy="7134813"/>
          </a:xfrm>
          <a:custGeom>
            <a:avLst/>
            <a:gdLst>
              <a:gd name="connsiteX0" fmla="*/ 498324 w 996648"/>
              <a:gd name="connsiteY0" fmla="*/ 0 h 6971904"/>
              <a:gd name="connsiteX1" fmla="*/ 498324 w 996648"/>
              <a:gd name="connsiteY1" fmla="*/ 0 h 6971904"/>
              <a:gd name="connsiteX2" fmla="*/ 850692 w 996648"/>
              <a:gd name="connsiteY2" fmla="*/ 145956 h 6971904"/>
              <a:gd name="connsiteX3" fmla="*/ 996647 w 996648"/>
              <a:gd name="connsiteY3" fmla="*/ 498325 h 6971904"/>
              <a:gd name="connsiteX4" fmla="*/ 996648 w 996648"/>
              <a:gd name="connsiteY4" fmla="*/ 6971904 h 6971904"/>
              <a:gd name="connsiteX5" fmla="*/ 996648 w 996648"/>
              <a:gd name="connsiteY5" fmla="*/ 6971904 h 6971904"/>
              <a:gd name="connsiteX6" fmla="*/ 996648 w 996648"/>
              <a:gd name="connsiteY6" fmla="*/ 6971904 h 6971904"/>
              <a:gd name="connsiteX7" fmla="*/ 0 w 996648"/>
              <a:gd name="connsiteY7" fmla="*/ 6971904 h 6971904"/>
              <a:gd name="connsiteX8" fmla="*/ 0 w 996648"/>
              <a:gd name="connsiteY8" fmla="*/ 6971904 h 6971904"/>
              <a:gd name="connsiteX9" fmla="*/ 0 w 996648"/>
              <a:gd name="connsiteY9" fmla="*/ 6971904 h 6971904"/>
              <a:gd name="connsiteX10" fmla="*/ 0 w 996648"/>
              <a:gd name="connsiteY10" fmla="*/ 498324 h 6971904"/>
              <a:gd name="connsiteX11" fmla="*/ 145956 w 996648"/>
              <a:gd name="connsiteY11" fmla="*/ 145956 h 6971904"/>
              <a:gd name="connsiteX12" fmla="*/ 498325 w 996648"/>
              <a:gd name="connsiteY12" fmla="*/ 1 h 6971904"/>
              <a:gd name="connsiteX13" fmla="*/ 498324 w 996648"/>
              <a:gd name="connsiteY13" fmla="*/ 0 h 6971904"/>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996648 w 1051569"/>
              <a:gd name="connsiteY5" fmla="*/ 6971904 h 7134903"/>
              <a:gd name="connsiteX6" fmla="*/ 1051569 w 1051569"/>
              <a:gd name="connsiteY6" fmla="*/ 7134903 h 7134903"/>
              <a:gd name="connsiteX7" fmla="*/ 0 w 1051569"/>
              <a:gd name="connsiteY7" fmla="*/ 6971904 h 7134903"/>
              <a:gd name="connsiteX8" fmla="*/ 0 w 1051569"/>
              <a:gd name="connsiteY8" fmla="*/ 6971904 h 7134903"/>
              <a:gd name="connsiteX9" fmla="*/ 0 w 1051569"/>
              <a:gd name="connsiteY9" fmla="*/ 6971904 h 7134903"/>
              <a:gd name="connsiteX10" fmla="*/ 0 w 1051569"/>
              <a:gd name="connsiteY10" fmla="*/ 498324 h 7134903"/>
              <a:gd name="connsiteX11" fmla="*/ 145956 w 1051569"/>
              <a:gd name="connsiteY11" fmla="*/ 145956 h 7134903"/>
              <a:gd name="connsiteX12" fmla="*/ 498325 w 1051569"/>
              <a:gd name="connsiteY12" fmla="*/ 1 h 7134903"/>
              <a:gd name="connsiteX13" fmla="*/ 498324 w 1051569"/>
              <a:gd name="connsiteY13"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1051569 w 1051569"/>
              <a:gd name="connsiteY5" fmla="*/ 7134903 h 7134903"/>
              <a:gd name="connsiteX6" fmla="*/ 0 w 1051569"/>
              <a:gd name="connsiteY6" fmla="*/ 6971904 h 7134903"/>
              <a:gd name="connsiteX7" fmla="*/ 0 w 1051569"/>
              <a:gd name="connsiteY7" fmla="*/ 6971904 h 7134903"/>
              <a:gd name="connsiteX8" fmla="*/ 0 w 1051569"/>
              <a:gd name="connsiteY8" fmla="*/ 6971904 h 7134903"/>
              <a:gd name="connsiteX9" fmla="*/ 0 w 1051569"/>
              <a:gd name="connsiteY9" fmla="*/ 498324 h 7134903"/>
              <a:gd name="connsiteX10" fmla="*/ 145956 w 1051569"/>
              <a:gd name="connsiteY10" fmla="*/ 145956 h 7134903"/>
              <a:gd name="connsiteX11" fmla="*/ 498325 w 1051569"/>
              <a:gd name="connsiteY11" fmla="*/ 1 h 7134903"/>
              <a:gd name="connsiteX12" fmla="*/ 498324 w 1051569"/>
              <a:gd name="connsiteY12" fmla="*/ 0 h 7134903"/>
              <a:gd name="connsiteX0" fmla="*/ 498324 w 1217677"/>
              <a:gd name="connsiteY0" fmla="*/ 0 h 7134903"/>
              <a:gd name="connsiteX1" fmla="*/ 498324 w 1217677"/>
              <a:gd name="connsiteY1" fmla="*/ 0 h 7134903"/>
              <a:gd name="connsiteX2" fmla="*/ 850692 w 1217677"/>
              <a:gd name="connsiteY2" fmla="*/ 145956 h 7134903"/>
              <a:gd name="connsiteX3" fmla="*/ 996647 w 1217677"/>
              <a:gd name="connsiteY3" fmla="*/ 498325 h 7134903"/>
              <a:gd name="connsiteX4" fmla="*/ 1051569 w 1217677"/>
              <a:gd name="connsiteY4" fmla="*/ 7134903 h 7134903"/>
              <a:gd name="connsiteX5" fmla="*/ 0 w 1217677"/>
              <a:gd name="connsiteY5" fmla="*/ 6971904 h 7134903"/>
              <a:gd name="connsiteX6" fmla="*/ 0 w 1217677"/>
              <a:gd name="connsiteY6" fmla="*/ 6971904 h 7134903"/>
              <a:gd name="connsiteX7" fmla="*/ 0 w 1217677"/>
              <a:gd name="connsiteY7" fmla="*/ 6971904 h 7134903"/>
              <a:gd name="connsiteX8" fmla="*/ 0 w 1217677"/>
              <a:gd name="connsiteY8" fmla="*/ 498324 h 7134903"/>
              <a:gd name="connsiteX9" fmla="*/ 145956 w 1217677"/>
              <a:gd name="connsiteY9" fmla="*/ 145956 h 7134903"/>
              <a:gd name="connsiteX10" fmla="*/ 498325 w 1217677"/>
              <a:gd name="connsiteY10" fmla="*/ 1 h 7134903"/>
              <a:gd name="connsiteX11" fmla="*/ 498324 w 1217677"/>
              <a:gd name="connsiteY11"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1051569 w 1051569"/>
              <a:gd name="connsiteY4" fmla="*/ 7134903 h 7134903"/>
              <a:gd name="connsiteX5" fmla="*/ 0 w 1051569"/>
              <a:gd name="connsiteY5" fmla="*/ 6971904 h 7134903"/>
              <a:gd name="connsiteX6" fmla="*/ 0 w 1051569"/>
              <a:gd name="connsiteY6" fmla="*/ 6971904 h 7134903"/>
              <a:gd name="connsiteX7" fmla="*/ 0 w 1051569"/>
              <a:gd name="connsiteY7" fmla="*/ 6971904 h 7134903"/>
              <a:gd name="connsiteX8" fmla="*/ 0 w 1051569"/>
              <a:gd name="connsiteY8" fmla="*/ 498324 h 7134903"/>
              <a:gd name="connsiteX9" fmla="*/ 145956 w 1051569"/>
              <a:gd name="connsiteY9" fmla="*/ 145956 h 7134903"/>
              <a:gd name="connsiteX10" fmla="*/ 498325 w 1051569"/>
              <a:gd name="connsiteY10" fmla="*/ 1 h 7134903"/>
              <a:gd name="connsiteX11" fmla="*/ 498324 w 1051569"/>
              <a:gd name="connsiteY11" fmla="*/ 0 h 7134903"/>
              <a:gd name="connsiteX0" fmla="*/ 0 w 1143009"/>
              <a:gd name="connsiteY0" fmla="*/ 6971904 h 7226343"/>
              <a:gd name="connsiteX1" fmla="*/ 0 w 1143009"/>
              <a:gd name="connsiteY1" fmla="*/ 6971904 h 7226343"/>
              <a:gd name="connsiteX2" fmla="*/ 0 w 1143009"/>
              <a:gd name="connsiteY2" fmla="*/ 6971904 h 7226343"/>
              <a:gd name="connsiteX3" fmla="*/ 0 w 1143009"/>
              <a:gd name="connsiteY3" fmla="*/ 498324 h 7226343"/>
              <a:gd name="connsiteX4" fmla="*/ 145956 w 1143009"/>
              <a:gd name="connsiteY4" fmla="*/ 145956 h 7226343"/>
              <a:gd name="connsiteX5" fmla="*/ 498325 w 1143009"/>
              <a:gd name="connsiteY5" fmla="*/ 1 h 7226343"/>
              <a:gd name="connsiteX6" fmla="*/ 498324 w 1143009"/>
              <a:gd name="connsiteY6" fmla="*/ 0 h 7226343"/>
              <a:gd name="connsiteX7" fmla="*/ 498324 w 1143009"/>
              <a:gd name="connsiteY7" fmla="*/ 0 h 7226343"/>
              <a:gd name="connsiteX8" fmla="*/ 850692 w 1143009"/>
              <a:gd name="connsiteY8" fmla="*/ 145956 h 7226343"/>
              <a:gd name="connsiteX9" fmla="*/ 996647 w 1143009"/>
              <a:gd name="connsiteY9" fmla="*/ 498325 h 7226343"/>
              <a:gd name="connsiteX10" fmla="*/ 1143009 w 1143009"/>
              <a:gd name="connsiteY10" fmla="*/ 7226343 h 7226343"/>
              <a:gd name="connsiteX0" fmla="*/ 0 w 1095577"/>
              <a:gd name="connsiteY0" fmla="*/ 6971904 h 7197301"/>
              <a:gd name="connsiteX1" fmla="*/ 0 w 1095577"/>
              <a:gd name="connsiteY1" fmla="*/ 6971904 h 7197301"/>
              <a:gd name="connsiteX2" fmla="*/ 0 w 1095577"/>
              <a:gd name="connsiteY2" fmla="*/ 6971904 h 7197301"/>
              <a:gd name="connsiteX3" fmla="*/ 0 w 1095577"/>
              <a:gd name="connsiteY3" fmla="*/ 498324 h 7197301"/>
              <a:gd name="connsiteX4" fmla="*/ 145956 w 1095577"/>
              <a:gd name="connsiteY4" fmla="*/ 145956 h 7197301"/>
              <a:gd name="connsiteX5" fmla="*/ 498325 w 1095577"/>
              <a:gd name="connsiteY5" fmla="*/ 1 h 7197301"/>
              <a:gd name="connsiteX6" fmla="*/ 498324 w 1095577"/>
              <a:gd name="connsiteY6" fmla="*/ 0 h 7197301"/>
              <a:gd name="connsiteX7" fmla="*/ 498324 w 1095577"/>
              <a:gd name="connsiteY7" fmla="*/ 0 h 7197301"/>
              <a:gd name="connsiteX8" fmla="*/ 850692 w 1095577"/>
              <a:gd name="connsiteY8" fmla="*/ 145956 h 7197301"/>
              <a:gd name="connsiteX9" fmla="*/ 996647 w 1095577"/>
              <a:gd name="connsiteY9" fmla="*/ 498325 h 7197301"/>
              <a:gd name="connsiteX10" fmla="*/ 1095577 w 1095577"/>
              <a:gd name="connsiteY10" fmla="*/ 7197301 h 7197301"/>
              <a:gd name="connsiteX0" fmla="*/ 0 w 1045874"/>
              <a:gd name="connsiteY0" fmla="*/ 6971904 h 7103308"/>
              <a:gd name="connsiteX1" fmla="*/ 0 w 1045874"/>
              <a:gd name="connsiteY1" fmla="*/ 6971904 h 7103308"/>
              <a:gd name="connsiteX2" fmla="*/ 0 w 1045874"/>
              <a:gd name="connsiteY2" fmla="*/ 6971904 h 7103308"/>
              <a:gd name="connsiteX3" fmla="*/ 0 w 1045874"/>
              <a:gd name="connsiteY3" fmla="*/ 498324 h 7103308"/>
              <a:gd name="connsiteX4" fmla="*/ 145956 w 1045874"/>
              <a:gd name="connsiteY4" fmla="*/ 145956 h 7103308"/>
              <a:gd name="connsiteX5" fmla="*/ 498325 w 1045874"/>
              <a:gd name="connsiteY5" fmla="*/ 1 h 7103308"/>
              <a:gd name="connsiteX6" fmla="*/ 498324 w 1045874"/>
              <a:gd name="connsiteY6" fmla="*/ 0 h 7103308"/>
              <a:gd name="connsiteX7" fmla="*/ 498324 w 1045874"/>
              <a:gd name="connsiteY7" fmla="*/ 0 h 7103308"/>
              <a:gd name="connsiteX8" fmla="*/ 850692 w 1045874"/>
              <a:gd name="connsiteY8" fmla="*/ 145956 h 7103308"/>
              <a:gd name="connsiteX9" fmla="*/ 996647 w 1045874"/>
              <a:gd name="connsiteY9" fmla="*/ 498325 h 7103308"/>
              <a:gd name="connsiteX10" fmla="*/ 1045874 w 1045874"/>
              <a:gd name="connsiteY10" fmla="*/ 7103308 h 7103308"/>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0884" h="7134813">
                <a:moveTo>
                  <a:pt x="0" y="6971904"/>
                </a:moveTo>
                <a:lnTo>
                  <a:pt x="0" y="6971904"/>
                </a:lnTo>
                <a:lnTo>
                  <a:pt x="0" y="6971904"/>
                </a:lnTo>
                <a:lnTo>
                  <a:pt x="0" y="498324"/>
                </a:lnTo>
                <a:cubicBezTo>
                  <a:pt x="0" y="366160"/>
                  <a:pt x="52502" y="239410"/>
                  <a:pt x="145956" y="145956"/>
                </a:cubicBezTo>
                <a:cubicBezTo>
                  <a:pt x="239410" y="52502"/>
                  <a:pt x="366161" y="1"/>
                  <a:pt x="498325" y="1"/>
                </a:cubicBezTo>
                <a:lnTo>
                  <a:pt x="498324" y="0"/>
                </a:lnTo>
                <a:lnTo>
                  <a:pt x="498324" y="0"/>
                </a:lnTo>
                <a:cubicBezTo>
                  <a:pt x="630488" y="0"/>
                  <a:pt x="757238" y="52502"/>
                  <a:pt x="850692" y="145956"/>
                </a:cubicBezTo>
                <a:cubicBezTo>
                  <a:pt x="944146" y="239410"/>
                  <a:pt x="996647" y="366161"/>
                  <a:pt x="996647" y="498325"/>
                </a:cubicBezTo>
                <a:cubicBezTo>
                  <a:pt x="1030126" y="1663149"/>
                  <a:pt x="1037566" y="5867764"/>
                  <a:pt x="1040884" y="7134813"/>
                </a:cubicBezTo>
              </a:path>
            </a:pathLst>
          </a:custGeom>
          <a:solidFill>
            <a:schemeClr val="tx2">
              <a:alpha val="60000"/>
            </a:schemeClr>
          </a:solidFill>
          <a:ln>
            <a:solidFill>
              <a:schemeClr val="bg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8" name="Picture 7" descr="TitleSlideOverlay.png"/>
          <p:cNvPicPr>
            <a:picLocks noChangeAspect="1"/>
          </p:cNvPicPr>
          <p:nvPr/>
        </p:nvPicPr>
        <p:blipFill>
          <a:blip r:embed="rId2"/>
          <a:stretch>
            <a:fillRect/>
          </a:stretch>
        </p:blipFill>
        <p:spPr>
          <a:xfrm>
            <a:off x="0" y="0"/>
            <a:ext cx="9144000" cy="6858000"/>
          </a:xfrm>
          <a:prstGeom prst="rect">
            <a:avLst/>
          </a:prstGeom>
          <a:ln>
            <a:noFill/>
          </a:ln>
        </p:spPr>
      </p:pic>
      <p:grpSp>
        <p:nvGrpSpPr>
          <p:cNvPr id="27" name="Group 26"/>
          <p:cNvGrpSpPr/>
          <p:nvPr/>
        </p:nvGrpSpPr>
        <p:grpSpPr>
          <a:xfrm>
            <a:off x="787878" y="-970104"/>
            <a:ext cx="5636587" cy="2701922"/>
            <a:chOff x="787878" y="-970104"/>
            <a:chExt cx="5636587" cy="2701922"/>
          </a:xfrm>
        </p:grpSpPr>
        <p:sp>
          <p:nvSpPr>
            <p:cNvPr id="31" name="Oval 30"/>
            <p:cNvSpPr/>
            <p:nvPr/>
          </p:nvSpPr>
          <p:spPr>
            <a:xfrm>
              <a:off x="2382982" y="1122218"/>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2" name="Oval 31"/>
            <p:cNvSpPr/>
            <p:nvPr/>
          </p:nvSpPr>
          <p:spPr>
            <a:xfrm>
              <a:off x="2856954" y="76200"/>
              <a:ext cx="1023669" cy="83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3" name="Oval 32"/>
            <p:cNvSpPr/>
            <p:nvPr/>
          </p:nvSpPr>
          <p:spPr>
            <a:xfrm>
              <a:off x="1948131" y="46402"/>
              <a:ext cx="1023669" cy="8679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5" name="Pie 34"/>
            <p:cNvSpPr/>
            <p:nvPr/>
          </p:nvSpPr>
          <p:spPr>
            <a:xfrm>
              <a:off x="1219200" y="-765132"/>
              <a:ext cx="3505316" cy="1521076"/>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9" name="Oval 38"/>
            <p:cNvSpPr/>
            <p:nvPr/>
          </p:nvSpPr>
          <p:spPr>
            <a:xfrm>
              <a:off x="2345120" y="141183"/>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3" name="Arc 42"/>
            <p:cNvSpPr/>
            <p:nvPr/>
          </p:nvSpPr>
          <p:spPr>
            <a:xfrm rot="12469977">
              <a:off x="1178780" y="-178449"/>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4" name="Pie 43"/>
            <p:cNvSpPr/>
            <p:nvPr/>
          </p:nvSpPr>
          <p:spPr>
            <a:xfrm rot="60000">
              <a:off x="787878" y="-198453"/>
              <a:ext cx="381000"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5" name="Arc 44"/>
            <p:cNvSpPr/>
            <p:nvPr/>
          </p:nvSpPr>
          <p:spPr>
            <a:xfrm rot="6387309">
              <a:off x="4862250" y="-839605"/>
              <a:ext cx="1453063" cy="1671367"/>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3" name="Oval 52"/>
            <p:cNvSpPr/>
            <p:nvPr/>
          </p:nvSpPr>
          <p:spPr>
            <a:xfrm>
              <a:off x="5362575" y="461226"/>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4" name="Oval 53"/>
            <p:cNvSpPr/>
            <p:nvPr/>
          </p:nvSpPr>
          <p:spPr>
            <a:xfrm>
              <a:off x="4800600" y="1524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5" name="Arc 54"/>
            <p:cNvSpPr/>
            <p:nvPr/>
          </p:nvSpPr>
          <p:spPr>
            <a:xfrm rot="6387309">
              <a:off x="3396216" y="-1040840"/>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6" name="Oval 55"/>
            <p:cNvSpPr/>
            <p:nvPr/>
          </p:nvSpPr>
          <p:spPr>
            <a:xfrm>
              <a:off x="6115050" y="590550"/>
              <a:ext cx="152400"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7" name="Oval 56"/>
            <p:cNvSpPr/>
            <p:nvPr/>
          </p:nvSpPr>
          <p:spPr>
            <a:xfrm>
              <a:off x="6191250" y="485775"/>
              <a:ext cx="104774" cy="1047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5" name="Freeform 24"/>
          <p:cNvSpPr/>
          <p:nvPr/>
        </p:nvSpPr>
        <p:spPr>
          <a:xfrm rot="15660000">
            <a:off x="5752786" y="67657"/>
            <a:ext cx="967012" cy="6030348"/>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Freeform 20"/>
          <p:cNvSpPr/>
          <p:nvPr/>
        </p:nvSpPr>
        <p:spPr>
          <a:xfrm rot="15669120">
            <a:off x="4038986" y="-17105"/>
            <a:ext cx="1788669" cy="8821162"/>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132845 w 2209695"/>
              <a:gd name="connsiteY0" fmla="*/ 885693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70836 w 2209695"/>
              <a:gd name="connsiteY0" fmla="*/ 8848823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70836" y="8848823"/>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Freeform 25"/>
          <p:cNvSpPr/>
          <p:nvPr/>
        </p:nvSpPr>
        <p:spPr>
          <a:xfrm rot="15660000">
            <a:off x="6127955" y="621077"/>
            <a:ext cx="932370" cy="5296611"/>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Freeform 23"/>
          <p:cNvSpPr/>
          <p:nvPr/>
        </p:nvSpPr>
        <p:spPr>
          <a:xfrm rot="15660000">
            <a:off x="5624128" y="78644"/>
            <a:ext cx="962833" cy="632018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Freeform 27"/>
          <p:cNvSpPr/>
          <p:nvPr/>
        </p:nvSpPr>
        <p:spPr>
          <a:xfrm rot="15660000">
            <a:off x="6395227" y="411412"/>
            <a:ext cx="552099" cy="5104822"/>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9" name="Freeform 28"/>
          <p:cNvSpPr/>
          <p:nvPr/>
        </p:nvSpPr>
        <p:spPr>
          <a:xfrm rot="15660000">
            <a:off x="7468982" y="1865445"/>
            <a:ext cx="528237" cy="2948568"/>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37" h="2951509">
                <a:moveTo>
                  <a:pt x="328" y="2862849"/>
                </a:moveTo>
                <a:cubicBezTo>
                  <a:pt x="219" y="1992386"/>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05702" y="918020"/>
                  <a:pt x="524305" y="295150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ctrTitle"/>
          </p:nvPr>
        </p:nvSpPr>
        <p:spPr>
          <a:xfrm rot="21042312">
            <a:off x="1248863" y="3564661"/>
            <a:ext cx="7324068" cy="1612607"/>
          </a:xfrm>
        </p:spPr>
        <p:txBody>
          <a:bodyPr anchor="b" anchorCtr="0">
            <a:noAutofit/>
          </a:bodyPr>
          <a:lstStyle>
            <a:lvl1pPr algn="l">
              <a:defRPr sz="4600">
                <a:solidFill>
                  <a:schemeClr val="bg1"/>
                </a:solidFill>
              </a:defRPr>
            </a:lvl1pPr>
          </a:lstStyle>
          <a:p>
            <a:r>
              <a:rPr lang="x-none"/>
              <a:t>Click to edit Master title style</a:t>
            </a:r>
            <a:endParaRPr/>
          </a:p>
        </p:txBody>
      </p:sp>
      <p:sp>
        <p:nvSpPr>
          <p:cNvPr id="30" name="Picture Placeholder 2"/>
          <p:cNvSpPr>
            <a:spLocks noGrp="1"/>
          </p:cNvSpPr>
          <p:nvPr>
            <p:ph type="pic" idx="13"/>
          </p:nvPr>
        </p:nvSpPr>
        <p:spPr>
          <a:xfrm rot="21068552">
            <a:off x="914505" y="836686"/>
            <a:ext cx="3923711" cy="2804658"/>
          </a:xfrm>
          <a:prstGeom prst="roundRect">
            <a:avLst>
              <a:gd name="adj" fmla="val 7476"/>
            </a:avLst>
          </a:prstGeom>
          <a:ln w="63500">
            <a:solidFill>
              <a:schemeClr val="accent2"/>
            </a:solidFill>
          </a:ln>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a:t>Drag picture to placeholder or click icon to add</a:t>
            </a:r>
            <a:endParaRPr/>
          </a:p>
        </p:txBody>
      </p:sp>
      <p:sp>
        <p:nvSpPr>
          <p:cNvPr id="58" name="Rectangle 57"/>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6" name="Subtitle 2"/>
          <p:cNvSpPr>
            <a:spLocks noGrp="1"/>
          </p:cNvSpPr>
          <p:nvPr>
            <p:ph type="subTitle" idx="1"/>
          </p:nvPr>
        </p:nvSpPr>
        <p:spPr>
          <a:xfrm rot="21060000">
            <a:off x="2550459" y="4990824"/>
            <a:ext cx="6400800" cy="914400"/>
          </a:xfrm>
        </p:spPr>
        <p:txBody>
          <a:bodyPr anchor="ctr" anchorCtr="0">
            <a:normAutofit/>
          </a:bodyPr>
          <a:lstStyle>
            <a:lvl1pPr marL="0" indent="0" algn="l">
              <a:spcAft>
                <a:spcPts val="0"/>
              </a:spcAft>
              <a:buNone/>
              <a:defRPr sz="2400">
                <a:solidFill>
                  <a:schemeClr val="bg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Click to edit Master subtitle style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SectionHeaderOverlay.png"/>
          <p:cNvPicPr>
            <a:picLocks noChangeAspect="1"/>
          </p:cNvPicPr>
          <p:nvPr/>
        </p:nvPicPr>
        <p:blipFill>
          <a:blip r:embed="rId2"/>
          <a:stretch>
            <a:fillRect/>
          </a:stretch>
        </p:blipFill>
        <p:spPr>
          <a:xfrm>
            <a:off x="0" y="0"/>
            <a:ext cx="9144000" cy="6858000"/>
          </a:xfrm>
          <a:prstGeom prst="rect">
            <a:avLst/>
          </a:prstGeom>
        </p:spPr>
      </p:pic>
      <p:sp>
        <p:nvSpPr>
          <p:cNvPr id="43" name="Freeform 42"/>
          <p:cNvSpPr/>
          <p:nvPr/>
        </p:nvSpPr>
        <p:spPr>
          <a:xfrm rot="4809906">
            <a:off x="3408662" y="1817251"/>
            <a:ext cx="1100209" cy="8104720"/>
          </a:xfrm>
          <a:custGeom>
            <a:avLst/>
            <a:gdLst>
              <a:gd name="connsiteX0" fmla="*/ 533400 w 1066800"/>
              <a:gd name="connsiteY0" fmla="*/ 0 h 8120268"/>
              <a:gd name="connsiteX1" fmla="*/ 533400 w 1066800"/>
              <a:gd name="connsiteY1" fmla="*/ 0 h 8120268"/>
              <a:gd name="connsiteX2" fmla="*/ 910571 w 1066800"/>
              <a:gd name="connsiteY2" fmla="*/ 156230 h 8120268"/>
              <a:gd name="connsiteX3" fmla="*/ 1066800 w 1066800"/>
              <a:gd name="connsiteY3" fmla="*/ 533401 h 8120268"/>
              <a:gd name="connsiteX4" fmla="*/ 1066800 w 1066800"/>
              <a:gd name="connsiteY4" fmla="*/ 8120268 h 8120268"/>
              <a:gd name="connsiteX5" fmla="*/ 1066800 w 1066800"/>
              <a:gd name="connsiteY5" fmla="*/ 8120268 h 8120268"/>
              <a:gd name="connsiteX6" fmla="*/ 1066800 w 1066800"/>
              <a:gd name="connsiteY6" fmla="*/ 8120268 h 8120268"/>
              <a:gd name="connsiteX7" fmla="*/ 0 w 1066800"/>
              <a:gd name="connsiteY7" fmla="*/ 8120268 h 8120268"/>
              <a:gd name="connsiteX8" fmla="*/ 0 w 1066800"/>
              <a:gd name="connsiteY8" fmla="*/ 8120268 h 8120268"/>
              <a:gd name="connsiteX9" fmla="*/ 0 w 1066800"/>
              <a:gd name="connsiteY9" fmla="*/ 8120268 h 8120268"/>
              <a:gd name="connsiteX10" fmla="*/ 0 w 1066800"/>
              <a:gd name="connsiteY10" fmla="*/ 533400 h 8120268"/>
              <a:gd name="connsiteX11" fmla="*/ 156230 w 1066800"/>
              <a:gd name="connsiteY11" fmla="*/ 156229 h 8120268"/>
              <a:gd name="connsiteX12" fmla="*/ 533401 w 1066800"/>
              <a:gd name="connsiteY12" fmla="*/ 0 h 8120268"/>
              <a:gd name="connsiteX13" fmla="*/ 533400 w 1066800"/>
              <a:gd name="connsiteY13" fmla="*/ 0 h 8120268"/>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28952"/>
              <a:gd name="connsiteY0" fmla="*/ 602505 h 8722773"/>
              <a:gd name="connsiteX1" fmla="*/ 533400 w 1128952"/>
              <a:gd name="connsiteY1" fmla="*/ 602505 h 8722773"/>
              <a:gd name="connsiteX2" fmla="*/ 910571 w 1128952"/>
              <a:gd name="connsiteY2" fmla="*/ 758735 h 8722773"/>
              <a:gd name="connsiteX3" fmla="*/ 1066800 w 1128952"/>
              <a:gd name="connsiteY3" fmla="*/ 1135906 h 8722773"/>
              <a:gd name="connsiteX4" fmla="*/ 1109048 w 1128952"/>
              <a:gd name="connsiteY4" fmla="*/ 7478466 h 8722773"/>
              <a:gd name="connsiteX5" fmla="*/ 1066800 w 1128952"/>
              <a:gd name="connsiteY5" fmla="*/ 8722773 h 8722773"/>
              <a:gd name="connsiteX6" fmla="*/ 1066800 w 1128952"/>
              <a:gd name="connsiteY6" fmla="*/ 8722773 h 8722773"/>
              <a:gd name="connsiteX7" fmla="*/ 1066800 w 1128952"/>
              <a:gd name="connsiteY7" fmla="*/ 8722773 h 8722773"/>
              <a:gd name="connsiteX8" fmla="*/ 0 w 1128952"/>
              <a:gd name="connsiteY8" fmla="*/ 8722773 h 8722773"/>
              <a:gd name="connsiteX9" fmla="*/ 0 w 1128952"/>
              <a:gd name="connsiteY9" fmla="*/ 8722773 h 8722773"/>
              <a:gd name="connsiteX10" fmla="*/ 0 w 1128952"/>
              <a:gd name="connsiteY10" fmla="*/ 8722773 h 8722773"/>
              <a:gd name="connsiteX11" fmla="*/ 0 w 1128952"/>
              <a:gd name="connsiteY11" fmla="*/ 1135905 h 8722773"/>
              <a:gd name="connsiteX12" fmla="*/ 156230 w 1128952"/>
              <a:gd name="connsiteY12" fmla="*/ 758734 h 8722773"/>
              <a:gd name="connsiteX13" fmla="*/ 533401 w 1128952"/>
              <a:gd name="connsiteY13" fmla="*/ 602505 h 8722773"/>
              <a:gd name="connsiteX14" fmla="*/ 533400 w 1128952"/>
              <a:gd name="connsiteY14" fmla="*/ 602505 h 8722773"/>
              <a:gd name="connsiteX0" fmla="*/ 533400 w 1109048"/>
              <a:gd name="connsiteY0" fmla="*/ 602505 h 8722773"/>
              <a:gd name="connsiteX1" fmla="*/ 533400 w 1109048"/>
              <a:gd name="connsiteY1" fmla="*/ 602505 h 8722773"/>
              <a:gd name="connsiteX2" fmla="*/ 910571 w 1109048"/>
              <a:gd name="connsiteY2" fmla="*/ 758735 h 8722773"/>
              <a:gd name="connsiteX3" fmla="*/ 1066800 w 1109048"/>
              <a:gd name="connsiteY3" fmla="*/ 1135906 h 8722773"/>
              <a:gd name="connsiteX4" fmla="*/ 1109048 w 1109048"/>
              <a:gd name="connsiteY4" fmla="*/ 7478466 h 8722773"/>
              <a:gd name="connsiteX5" fmla="*/ 1066800 w 1109048"/>
              <a:gd name="connsiteY5" fmla="*/ 8722773 h 8722773"/>
              <a:gd name="connsiteX6" fmla="*/ 1066800 w 1109048"/>
              <a:gd name="connsiteY6" fmla="*/ 8722773 h 8722773"/>
              <a:gd name="connsiteX7" fmla="*/ 1066800 w 1109048"/>
              <a:gd name="connsiteY7" fmla="*/ 8722773 h 8722773"/>
              <a:gd name="connsiteX8" fmla="*/ 0 w 1109048"/>
              <a:gd name="connsiteY8" fmla="*/ 8722773 h 8722773"/>
              <a:gd name="connsiteX9" fmla="*/ 0 w 1109048"/>
              <a:gd name="connsiteY9" fmla="*/ 8722773 h 8722773"/>
              <a:gd name="connsiteX10" fmla="*/ 0 w 1109048"/>
              <a:gd name="connsiteY10" fmla="*/ 8722773 h 8722773"/>
              <a:gd name="connsiteX11" fmla="*/ 0 w 1109048"/>
              <a:gd name="connsiteY11" fmla="*/ 1135905 h 8722773"/>
              <a:gd name="connsiteX12" fmla="*/ 156230 w 1109048"/>
              <a:gd name="connsiteY12" fmla="*/ 758734 h 8722773"/>
              <a:gd name="connsiteX13" fmla="*/ 533401 w 1109048"/>
              <a:gd name="connsiteY13" fmla="*/ 602505 h 8722773"/>
              <a:gd name="connsiteX14" fmla="*/ 533400 w 1109048"/>
              <a:gd name="connsiteY14" fmla="*/ 602505 h 8722773"/>
              <a:gd name="connsiteX0" fmla="*/ 533400 w 1109048"/>
              <a:gd name="connsiteY0" fmla="*/ 602799 h 8723067"/>
              <a:gd name="connsiteX1" fmla="*/ 533400 w 1109048"/>
              <a:gd name="connsiteY1" fmla="*/ 602799 h 8723067"/>
              <a:gd name="connsiteX2" fmla="*/ 910571 w 1109048"/>
              <a:gd name="connsiteY2" fmla="*/ 759029 h 8723067"/>
              <a:gd name="connsiteX3" fmla="*/ 1066800 w 1109048"/>
              <a:gd name="connsiteY3" fmla="*/ 1136200 h 8723067"/>
              <a:gd name="connsiteX4" fmla="*/ 1109048 w 1109048"/>
              <a:gd name="connsiteY4" fmla="*/ 7478760 h 8723067"/>
              <a:gd name="connsiteX5" fmla="*/ 1066800 w 1109048"/>
              <a:gd name="connsiteY5" fmla="*/ 8723067 h 8723067"/>
              <a:gd name="connsiteX6" fmla="*/ 1066800 w 1109048"/>
              <a:gd name="connsiteY6" fmla="*/ 8723067 h 8723067"/>
              <a:gd name="connsiteX7" fmla="*/ 1066800 w 1109048"/>
              <a:gd name="connsiteY7" fmla="*/ 8723067 h 8723067"/>
              <a:gd name="connsiteX8" fmla="*/ 0 w 1109048"/>
              <a:gd name="connsiteY8" fmla="*/ 8723067 h 8723067"/>
              <a:gd name="connsiteX9" fmla="*/ 0 w 1109048"/>
              <a:gd name="connsiteY9" fmla="*/ 8723067 h 8723067"/>
              <a:gd name="connsiteX10" fmla="*/ 0 w 1109048"/>
              <a:gd name="connsiteY10" fmla="*/ 8723067 h 8723067"/>
              <a:gd name="connsiteX11" fmla="*/ 0 w 1109048"/>
              <a:gd name="connsiteY11" fmla="*/ 1136199 h 8723067"/>
              <a:gd name="connsiteX12" fmla="*/ 156230 w 1109048"/>
              <a:gd name="connsiteY12" fmla="*/ 759028 h 8723067"/>
              <a:gd name="connsiteX13" fmla="*/ 533401 w 1109048"/>
              <a:gd name="connsiteY13" fmla="*/ 602799 h 8723067"/>
              <a:gd name="connsiteX14" fmla="*/ 533400 w 1109048"/>
              <a:gd name="connsiteY14" fmla="*/ 602799 h 8723067"/>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66800 w 1109048"/>
              <a:gd name="connsiteY7" fmla="*/ 8120268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84010 w 1109048"/>
              <a:gd name="connsiteY7" fmla="*/ 8053661 h 8120268"/>
              <a:gd name="connsiteX8" fmla="*/ 852372 w 1109048"/>
              <a:gd name="connsiteY8" fmla="*/ 8083096 h 8120268"/>
              <a:gd name="connsiteX9" fmla="*/ 0 w 1109048"/>
              <a:gd name="connsiteY9" fmla="*/ 8120268 h 8120268"/>
              <a:gd name="connsiteX10" fmla="*/ 0 w 1109048"/>
              <a:gd name="connsiteY10" fmla="*/ 8120268 h 8120268"/>
              <a:gd name="connsiteX11" fmla="*/ 0 w 1109048"/>
              <a:gd name="connsiteY11" fmla="*/ 8120268 h 8120268"/>
              <a:gd name="connsiteX12" fmla="*/ 0 w 1109048"/>
              <a:gd name="connsiteY12" fmla="*/ 533400 h 8120268"/>
              <a:gd name="connsiteX13" fmla="*/ 156230 w 1109048"/>
              <a:gd name="connsiteY13" fmla="*/ 156229 h 8120268"/>
              <a:gd name="connsiteX14" fmla="*/ 533401 w 1109048"/>
              <a:gd name="connsiteY14" fmla="*/ 0 h 8120268"/>
              <a:gd name="connsiteX15" fmla="*/ 533400 w 1109048"/>
              <a:gd name="connsiteY15"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852372 w 1109048"/>
              <a:gd name="connsiteY6" fmla="*/ 8083096 h 8120268"/>
              <a:gd name="connsiteX7" fmla="*/ 0 w 1109048"/>
              <a:gd name="connsiteY7" fmla="*/ 8120268 h 8120268"/>
              <a:gd name="connsiteX8" fmla="*/ 0 w 1109048"/>
              <a:gd name="connsiteY8" fmla="*/ 8120268 h 8120268"/>
              <a:gd name="connsiteX9" fmla="*/ 0 w 1109048"/>
              <a:gd name="connsiteY9" fmla="*/ 8120268 h 8120268"/>
              <a:gd name="connsiteX10" fmla="*/ 0 w 1109048"/>
              <a:gd name="connsiteY10" fmla="*/ 533400 h 8120268"/>
              <a:gd name="connsiteX11" fmla="*/ 156230 w 1109048"/>
              <a:gd name="connsiteY11" fmla="*/ 156229 h 8120268"/>
              <a:gd name="connsiteX12" fmla="*/ 533401 w 1109048"/>
              <a:gd name="connsiteY12" fmla="*/ 0 h 8120268"/>
              <a:gd name="connsiteX13" fmla="*/ 533400 w 1109048"/>
              <a:gd name="connsiteY13"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0 w 1109048"/>
              <a:gd name="connsiteY8" fmla="*/ 8120268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17782 w 1109048"/>
              <a:gd name="connsiteY8" fmla="*/ 7974865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17782 w 1109048"/>
              <a:gd name="connsiteY7" fmla="*/ 7974865 h 8120268"/>
              <a:gd name="connsiteX8" fmla="*/ 0 w 1109048"/>
              <a:gd name="connsiteY8" fmla="*/ 533400 h 8120268"/>
              <a:gd name="connsiteX9" fmla="*/ 156230 w 1109048"/>
              <a:gd name="connsiteY9" fmla="*/ 156229 h 8120268"/>
              <a:gd name="connsiteX10" fmla="*/ 533401 w 1109048"/>
              <a:gd name="connsiteY10" fmla="*/ 0 h 8120268"/>
              <a:gd name="connsiteX11" fmla="*/ 533400 w 1109048"/>
              <a:gd name="connsiteY11" fmla="*/ 0 h 8120268"/>
              <a:gd name="connsiteX0" fmla="*/ 533400 w 1109048"/>
              <a:gd name="connsiteY0" fmla="*/ 0 h 8083096"/>
              <a:gd name="connsiteX1" fmla="*/ 533400 w 1109048"/>
              <a:gd name="connsiteY1" fmla="*/ 0 h 8083096"/>
              <a:gd name="connsiteX2" fmla="*/ 910571 w 1109048"/>
              <a:gd name="connsiteY2" fmla="*/ 156230 h 8083096"/>
              <a:gd name="connsiteX3" fmla="*/ 1066800 w 1109048"/>
              <a:gd name="connsiteY3" fmla="*/ 533401 h 8083096"/>
              <a:gd name="connsiteX4" fmla="*/ 1109048 w 1109048"/>
              <a:gd name="connsiteY4" fmla="*/ 6875961 h 8083096"/>
              <a:gd name="connsiteX5" fmla="*/ 852372 w 1109048"/>
              <a:gd name="connsiteY5" fmla="*/ 8083096 h 8083096"/>
              <a:gd name="connsiteX6" fmla="*/ 17782 w 1109048"/>
              <a:gd name="connsiteY6" fmla="*/ 7974865 h 8083096"/>
              <a:gd name="connsiteX7" fmla="*/ 0 w 1109048"/>
              <a:gd name="connsiteY7" fmla="*/ 533400 h 8083096"/>
              <a:gd name="connsiteX8" fmla="*/ 156230 w 1109048"/>
              <a:gd name="connsiteY8" fmla="*/ 156229 h 8083096"/>
              <a:gd name="connsiteX9" fmla="*/ 533401 w 1109048"/>
              <a:gd name="connsiteY9" fmla="*/ 0 h 8083096"/>
              <a:gd name="connsiteX10" fmla="*/ 533400 w 1109048"/>
              <a:gd name="connsiteY10" fmla="*/ 0 h 8083096"/>
              <a:gd name="connsiteX0" fmla="*/ 533400 w 1100209"/>
              <a:gd name="connsiteY0" fmla="*/ 0 h 8083096"/>
              <a:gd name="connsiteX1" fmla="*/ 533400 w 1100209"/>
              <a:gd name="connsiteY1" fmla="*/ 0 h 8083096"/>
              <a:gd name="connsiteX2" fmla="*/ 910571 w 1100209"/>
              <a:gd name="connsiteY2" fmla="*/ 156230 h 8083096"/>
              <a:gd name="connsiteX3" fmla="*/ 1066800 w 1100209"/>
              <a:gd name="connsiteY3" fmla="*/ 533401 h 8083096"/>
              <a:gd name="connsiteX4" fmla="*/ 1100209 w 1100209"/>
              <a:gd name="connsiteY4" fmla="*/ 6755640 h 8083096"/>
              <a:gd name="connsiteX5" fmla="*/ 852372 w 1100209"/>
              <a:gd name="connsiteY5" fmla="*/ 8083096 h 8083096"/>
              <a:gd name="connsiteX6" fmla="*/ 17782 w 1100209"/>
              <a:gd name="connsiteY6" fmla="*/ 7974865 h 8083096"/>
              <a:gd name="connsiteX7" fmla="*/ 0 w 1100209"/>
              <a:gd name="connsiteY7" fmla="*/ 533400 h 8083096"/>
              <a:gd name="connsiteX8" fmla="*/ 156230 w 1100209"/>
              <a:gd name="connsiteY8" fmla="*/ 156229 h 8083096"/>
              <a:gd name="connsiteX9" fmla="*/ 533401 w 1100209"/>
              <a:gd name="connsiteY9" fmla="*/ 0 h 8083096"/>
              <a:gd name="connsiteX10" fmla="*/ 533400 w 1100209"/>
              <a:gd name="connsiteY10" fmla="*/ 0 h 8083096"/>
              <a:gd name="connsiteX0" fmla="*/ 533400 w 1100209"/>
              <a:gd name="connsiteY0" fmla="*/ 0 h 8104720"/>
              <a:gd name="connsiteX1" fmla="*/ 533400 w 1100209"/>
              <a:gd name="connsiteY1" fmla="*/ 0 h 8104720"/>
              <a:gd name="connsiteX2" fmla="*/ 910571 w 1100209"/>
              <a:gd name="connsiteY2" fmla="*/ 156230 h 8104720"/>
              <a:gd name="connsiteX3" fmla="*/ 1066800 w 1100209"/>
              <a:gd name="connsiteY3" fmla="*/ 533401 h 8104720"/>
              <a:gd name="connsiteX4" fmla="*/ 1100209 w 1100209"/>
              <a:gd name="connsiteY4" fmla="*/ 6755640 h 8104720"/>
              <a:gd name="connsiteX5" fmla="*/ 848624 w 1100209"/>
              <a:gd name="connsiteY5" fmla="*/ 8104720 h 8104720"/>
              <a:gd name="connsiteX6" fmla="*/ 17782 w 1100209"/>
              <a:gd name="connsiteY6" fmla="*/ 7974865 h 8104720"/>
              <a:gd name="connsiteX7" fmla="*/ 0 w 1100209"/>
              <a:gd name="connsiteY7" fmla="*/ 533400 h 8104720"/>
              <a:gd name="connsiteX8" fmla="*/ 156230 w 1100209"/>
              <a:gd name="connsiteY8" fmla="*/ 156229 h 8104720"/>
              <a:gd name="connsiteX9" fmla="*/ 533401 w 1100209"/>
              <a:gd name="connsiteY9" fmla="*/ 0 h 8104720"/>
              <a:gd name="connsiteX10" fmla="*/ 533400 w 1100209"/>
              <a:gd name="connsiteY10" fmla="*/ 0 h 810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0209" h="8104720">
                <a:moveTo>
                  <a:pt x="533400" y="0"/>
                </a:moveTo>
                <a:lnTo>
                  <a:pt x="533400" y="0"/>
                </a:lnTo>
                <a:cubicBezTo>
                  <a:pt x="674867" y="0"/>
                  <a:pt x="810539" y="56198"/>
                  <a:pt x="910571" y="156230"/>
                </a:cubicBezTo>
                <a:cubicBezTo>
                  <a:pt x="1010603" y="256262"/>
                  <a:pt x="1055019" y="390601"/>
                  <a:pt x="1066800" y="533401"/>
                </a:cubicBezTo>
                <a:cubicBezTo>
                  <a:pt x="1066437" y="2679490"/>
                  <a:pt x="1093715" y="6711917"/>
                  <a:pt x="1100209" y="6755640"/>
                </a:cubicBezTo>
                <a:lnTo>
                  <a:pt x="848624" y="8104720"/>
                </a:lnTo>
                <a:lnTo>
                  <a:pt x="17782" y="7974865"/>
                </a:lnTo>
                <a:cubicBezTo>
                  <a:pt x="11855" y="5494377"/>
                  <a:pt x="5927" y="3013888"/>
                  <a:pt x="0" y="533400"/>
                </a:cubicBezTo>
                <a:cubicBezTo>
                  <a:pt x="0" y="391933"/>
                  <a:pt x="56198" y="256261"/>
                  <a:pt x="156230" y="156229"/>
                </a:cubicBezTo>
                <a:cubicBezTo>
                  <a:pt x="256262" y="56197"/>
                  <a:pt x="391935" y="0"/>
                  <a:pt x="533401" y="0"/>
                </a:cubicBezTo>
                <a:lnTo>
                  <a:pt x="533400" y="0"/>
                </a:lnTo>
                <a:close/>
              </a:path>
            </a:pathLst>
          </a:custGeom>
          <a:solidFill>
            <a:schemeClr val="accent1">
              <a:alpha val="30000"/>
            </a:schemeClr>
          </a:solidFill>
          <a:ln>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7" name="Freeform 36"/>
          <p:cNvSpPr/>
          <p:nvPr/>
        </p:nvSpPr>
        <p:spPr>
          <a:xfrm rot="15600000" flipH="1" flipV="1">
            <a:off x="3393402" y="-445315"/>
            <a:ext cx="2008191" cy="926410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93577" y="8811781"/>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 name="Text Placeholder 2"/>
          <p:cNvSpPr>
            <a:spLocks noGrp="1"/>
          </p:cNvSpPr>
          <p:nvPr>
            <p:ph type="body" idx="1"/>
          </p:nvPr>
        </p:nvSpPr>
        <p:spPr>
          <a:xfrm rot="21000000">
            <a:off x="887172" y="5303003"/>
            <a:ext cx="6904501" cy="977900"/>
          </a:xfrm>
        </p:spPr>
        <p:txBody>
          <a:bodyPr vert="horz" lIns="91440" tIns="45720" rIns="91440" bIns="45720" rtlCol="0" anchor="ctr" anchorCtr="0">
            <a:normAutofit/>
          </a:bodyPr>
          <a:lstStyle>
            <a:lvl1pPr marL="0" indent="0" algn="r" defTabSz="914400" rtl="0" eaLnBrk="1" latinLnBrk="0" hangingPunct="1">
              <a:spcAft>
                <a:spcPts val="0"/>
              </a:spcAft>
              <a:buFontTx/>
              <a:buNone/>
              <a:defRPr sz="2400" kern="1200">
                <a:solidFill>
                  <a:schemeClr val="bg1"/>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Click to edit Master text styles</a:t>
            </a:r>
          </a:p>
        </p:txBody>
      </p:sp>
      <p:grpSp>
        <p:nvGrpSpPr>
          <p:cNvPr id="33" name="Group 32"/>
          <p:cNvGrpSpPr/>
          <p:nvPr/>
        </p:nvGrpSpPr>
        <p:grpSpPr>
          <a:xfrm>
            <a:off x="2786799" y="-981635"/>
            <a:ext cx="4391155" cy="2734235"/>
            <a:chOff x="2786799" y="-981635"/>
            <a:chExt cx="4391155" cy="2734235"/>
          </a:xfrm>
        </p:grpSpPr>
        <p:sp>
          <p:nvSpPr>
            <p:cNvPr id="17" name="Oval 16"/>
            <p:cNvSpPr/>
            <p:nvPr/>
          </p:nvSpPr>
          <p:spPr>
            <a:xfrm>
              <a:off x="4495800" y="1143000"/>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nvGrpSpPr>
            <p:cNvPr id="31" name="Group 30"/>
            <p:cNvGrpSpPr/>
            <p:nvPr/>
          </p:nvGrpSpPr>
          <p:grpSpPr>
            <a:xfrm flipH="1">
              <a:off x="2913529" y="-726141"/>
              <a:ext cx="1671367" cy="1685976"/>
              <a:chOff x="7015433" y="-737502"/>
              <a:chExt cx="1671367" cy="1685976"/>
            </a:xfrm>
          </p:grpSpPr>
          <p:sp>
            <p:nvSpPr>
              <p:cNvPr id="24" name="Arc 23"/>
              <p:cNvSpPr/>
              <p:nvPr/>
            </p:nvSpPr>
            <p:spPr>
              <a:xfrm rot="6387309">
                <a:off x="7124585" y="-846654"/>
                <a:ext cx="1453063" cy="1671367"/>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5" name="Oval 24"/>
              <p:cNvSpPr/>
              <p:nvPr/>
            </p:nvSpPr>
            <p:spPr>
              <a:xfrm>
                <a:off x="7624910" y="3048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Oval 25"/>
              <p:cNvSpPr/>
              <p:nvPr/>
            </p:nvSpPr>
            <p:spPr>
              <a:xfrm>
                <a:off x="7062935" y="145351"/>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grpSp>
          <p:nvGrpSpPr>
            <p:cNvPr id="30" name="Group 29"/>
            <p:cNvGrpSpPr/>
            <p:nvPr/>
          </p:nvGrpSpPr>
          <p:grpSpPr>
            <a:xfrm>
              <a:off x="3352800" y="-981635"/>
              <a:ext cx="3825154" cy="2064221"/>
              <a:chOff x="3441115" y="-977153"/>
              <a:chExt cx="4194039" cy="2064221"/>
            </a:xfrm>
          </p:grpSpPr>
          <p:sp>
            <p:nvSpPr>
              <p:cNvPr id="20" name="Pie 19"/>
              <p:cNvSpPr/>
              <p:nvPr/>
            </p:nvSpPr>
            <p:spPr>
              <a:xfrm>
                <a:off x="3481535" y="-772181"/>
                <a:ext cx="3505316" cy="1521076"/>
              </a:xfrm>
              <a:prstGeom prst="pie">
                <a:avLst>
                  <a:gd name="adj1" fmla="val 22874"/>
                  <a:gd name="adj2" fmla="val 1078625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Oval 20"/>
              <p:cNvSpPr/>
              <p:nvPr/>
            </p:nvSpPr>
            <p:spPr>
              <a:xfrm>
                <a:off x="4607455" y="134134"/>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2" name="Arc 21"/>
              <p:cNvSpPr/>
              <p:nvPr/>
            </p:nvSpPr>
            <p:spPr>
              <a:xfrm rot="12469977">
                <a:off x="3441115" y="-185498"/>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7" name="Arc 26"/>
              <p:cNvSpPr/>
              <p:nvPr/>
            </p:nvSpPr>
            <p:spPr>
              <a:xfrm rot="6387309">
                <a:off x="5658551" y="-1047889"/>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8" name="Oval 27"/>
            <p:cNvSpPr/>
            <p:nvPr/>
          </p:nvSpPr>
          <p:spPr>
            <a:xfrm>
              <a:off x="3063128" y="89647"/>
              <a:ext cx="267260" cy="26726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2" name="Chord 31"/>
            <p:cNvSpPr/>
            <p:nvPr/>
          </p:nvSpPr>
          <p:spPr>
            <a:xfrm rot="17618442">
              <a:off x="2809659" y="-85690"/>
              <a:ext cx="182880" cy="228600"/>
            </a:xfrm>
            <a:prstGeom prst="chor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54" name="Round Same Side Corner Rectangle 53"/>
          <p:cNvSpPr/>
          <p:nvPr/>
        </p:nvSpPr>
        <p:spPr>
          <a:xfrm rot="4733987">
            <a:off x="1458981" y="2141099"/>
            <a:ext cx="809714" cy="2607556"/>
          </a:xfrm>
          <a:prstGeom prst="round2SameRect">
            <a:avLst>
              <a:gd name="adj1" fmla="val 50000"/>
              <a:gd name="adj2" fmla="val 0"/>
            </a:avLst>
          </a:prstGeom>
          <a:solidFill>
            <a:schemeClr val="accent1">
              <a:alpha val="65000"/>
            </a:schemeClr>
          </a:solidFill>
          <a:ln w="25400">
            <a:solidFill>
              <a:schemeClr val="accent2">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2" name="Freeform 51"/>
          <p:cNvSpPr/>
          <p:nvPr/>
        </p:nvSpPr>
        <p:spPr>
          <a:xfrm rot="4733987">
            <a:off x="814850" y="2202342"/>
            <a:ext cx="699135" cy="2512599"/>
          </a:xfrm>
          <a:custGeom>
            <a:avLst/>
            <a:gdLst>
              <a:gd name="connsiteX0" fmla="*/ 370199 w 740398"/>
              <a:gd name="connsiteY0" fmla="*/ 0 h 2607556"/>
              <a:gd name="connsiteX1" fmla="*/ 370199 w 740398"/>
              <a:gd name="connsiteY1" fmla="*/ 0 h 2607556"/>
              <a:gd name="connsiteX2" fmla="*/ 631969 w 740398"/>
              <a:gd name="connsiteY2" fmla="*/ 108429 h 2607556"/>
              <a:gd name="connsiteX3" fmla="*/ 740397 w 740398"/>
              <a:gd name="connsiteY3" fmla="*/ 370199 h 2607556"/>
              <a:gd name="connsiteX4" fmla="*/ 740398 w 740398"/>
              <a:gd name="connsiteY4" fmla="*/ 2607556 h 2607556"/>
              <a:gd name="connsiteX5" fmla="*/ 740398 w 740398"/>
              <a:gd name="connsiteY5" fmla="*/ 2607556 h 2607556"/>
              <a:gd name="connsiteX6" fmla="*/ 740398 w 740398"/>
              <a:gd name="connsiteY6" fmla="*/ 2607556 h 2607556"/>
              <a:gd name="connsiteX7" fmla="*/ 0 w 740398"/>
              <a:gd name="connsiteY7" fmla="*/ 2607556 h 2607556"/>
              <a:gd name="connsiteX8" fmla="*/ 0 w 740398"/>
              <a:gd name="connsiteY8" fmla="*/ 2607556 h 2607556"/>
              <a:gd name="connsiteX9" fmla="*/ 0 w 740398"/>
              <a:gd name="connsiteY9" fmla="*/ 2607556 h 2607556"/>
              <a:gd name="connsiteX10" fmla="*/ 0 w 740398"/>
              <a:gd name="connsiteY10" fmla="*/ 370199 h 2607556"/>
              <a:gd name="connsiteX11" fmla="*/ 108429 w 740398"/>
              <a:gd name="connsiteY11" fmla="*/ 108429 h 2607556"/>
              <a:gd name="connsiteX12" fmla="*/ 370199 w 740398"/>
              <a:gd name="connsiteY12" fmla="*/ 1 h 2607556"/>
              <a:gd name="connsiteX13" fmla="*/ 370199 w 740398"/>
              <a:gd name="connsiteY13" fmla="*/ 0 h 2607556"/>
              <a:gd name="connsiteX0" fmla="*/ 0 w 831838"/>
              <a:gd name="connsiteY0" fmla="*/ 2607556 h 2698996"/>
              <a:gd name="connsiteX1" fmla="*/ 0 w 831838"/>
              <a:gd name="connsiteY1" fmla="*/ 2607556 h 2698996"/>
              <a:gd name="connsiteX2" fmla="*/ 0 w 831838"/>
              <a:gd name="connsiteY2" fmla="*/ 2607556 h 2698996"/>
              <a:gd name="connsiteX3" fmla="*/ 0 w 831838"/>
              <a:gd name="connsiteY3" fmla="*/ 370199 h 2698996"/>
              <a:gd name="connsiteX4" fmla="*/ 108429 w 831838"/>
              <a:gd name="connsiteY4" fmla="*/ 108429 h 2698996"/>
              <a:gd name="connsiteX5" fmla="*/ 370199 w 831838"/>
              <a:gd name="connsiteY5" fmla="*/ 1 h 2698996"/>
              <a:gd name="connsiteX6" fmla="*/ 370199 w 831838"/>
              <a:gd name="connsiteY6" fmla="*/ 0 h 2698996"/>
              <a:gd name="connsiteX7" fmla="*/ 370199 w 831838"/>
              <a:gd name="connsiteY7" fmla="*/ 0 h 2698996"/>
              <a:gd name="connsiteX8" fmla="*/ 631969 w 831838"/>
              <a:gd name="connsiteY8" fmla="*/ 108429 h 2698996"/>
              <a:gd name="connsiteX9" fmla="*/ 740397 w 831838"/>
              <a:gd name="connsiteY9" fmla="*/ 370199 h 2698996"/>
              <a:gd name="connsiteX10" fmla="*/ 740398 w 831838"/>
              <a:gd name="connsiteY10" fmla="*/ 2607556 h 2698996"/>
              <a:gd name="connsiteX11" fmla="*/ 740398 w 831838"/>
              <a:gd name="connsiteY11" fmla="*/ 2607556 h 2698996"/>
              <a:gd name="connsiteX12" fmla="*/ 831838 w 831838"/>
              <a:gd name="connsiteY12" fmla="*/ 2698996 h 2698996"/>
              <a:gd name="connsiteX0" fmla="*/ 19377 w 851215"/>
              <a:gd name="connsiteY0" fmla="*/ 2607556 h 2698996"/>
              <a:gd name="connsiteX1" fmla="*/ 19377 w 851215"/>
              <a:gd name="connsiteY1" fmla="*/ 2607556 h 2698996"/>
              <a:gd name="connsiteX2" fmla="*/ 0 w 851215"/>
              <a:gd name="connsiteY2" fmla="*/ 2357093 h 2698996"/>
              <a:gd name="connsiteX3" fmla="*/ 19377 w 851215"/>
              <a:gd name="connsiteY3" fmla="*/ 370199 h 2698996"/>
              <a:gd name="connsiteX4" fmla="*/ 127806 w 851215"/>
              <a:gd name="connsiteY4" fmla="*/ 108429 h 2698996"/>
              <a:gd name="connsiteX5" fmla="*/ 389576 w 851215"/>
              <a:gd name="connsiteY5" fmla="*/ 1 h 2698996"/>
              <a:gd name="connsiteX6" fmla="*/ 389576 w 851215"/>
              <a:gd name="connsiteY6" fmla="*/ 0 h 2698996"/>
              <a:gd name="connsiteX7" fmla="*/ 389576 w 851215"/>
              <a:gd name="connsiteY7" fmla="*/ 0 h 2698996"/>
              <a:gd name="connsiteX8" fmla="*/ 651346 w 851215"/>
              <a:gd name="connsiteY8" fmla="*/ 108429 h 2698996"/>
              <a:gd name="connsiteX9" fmla="*/ 759774 w 851215"/>
              <a:gd name="connsiteY9" fmla="*/ 370199 h 2698996"/>
              <a:gd name="connsiteX10" fmla="*/ 759775 w 851215"/>
              <a:gd name="connsiteY10" fmla="*/ 2607556 h 2698996"/>
              <a:gd name="connsiteX11" fmla="*/ 759775 w 851215"/>
              <a:gd name="connsiteY11" fmla="*/ 2607556 h 2698996"/>
              <a:gd name="connsiteX12" fmla="*/ 851215 w 851215"/>
              <a:gd name="connsiteY12" fmla="*/ 2698996 h 2698996"/>
              <a:gd name="connsiteX0" fmla="*/ 19377 w 851215"/>
              <a:gd name="connsiteY0" fmla="*/ 2607556 h 2698996"/>
              <a:gd name="connsiteX1" fmla="*/ 0 w 851215"/>
              <a:gd name="connsiteY1" fmla="*/ 2357093 h 2698996"/>
              <a:gd name="connsiteX2" fmla="*/ 19377 w 851215"/>
              <a:gd name="connsiteY2" fmla="*/ 370199 h 2698996"/>
              <a:gd name="connsiteX3" fmla="*/ 127806 w 851215"/>
              <a:gd name="connsiteY3" fmla="*/ 108429 h 2698996"/>
              <a:gd name="connsiteX4" fmla="*/ 389576 w 851215"/>
              <a:gd name="connsiteY4" fmla="*/ 1 h 2698996"/>
              <a:gd name="connsiteX5" fmla="*/ 389576 w 851215"/>
              <a:gd name="connsiteY5" fmla="*/ 0 h 2698996"/>
              <a:gd name="connsiteX6" fmla="*/ 389576 w 851215"/>
              <a:gd name="connsiteY6" fmla="*/ 0 h 2698996"/>
              <a:gd name="connsiteX7" fmla="*/ 651346 w 851215"/>
              <a:gd name="connsiteY7" fmla="*/ 108429 h 2698996"/>
              <a:gd name="connsiteX8" fmla="*/ 759774 w 851215"/>
              <a:gd name="connsiteY8" fmla="*/ 370199 h 2698996"/>
              <a:gd name="connsiteX9" fmla="*/ 759775 w 851215"/>
              <a:gd name="connsiteY9" fmla="*/ 2607556 h 2698996"/>
              <a:gd name="connsiteX10" fmla="*/ 759775 w 851215"/>
              <a:gd name="connsiteY10" fmla="*/ 2607556 h 2698996"/>
              <a:gd name="connsiteX11" fmla="*/ 851215 w 851215"/>
              <a:gd name="connsiteY11" fmla="*/ 2698996 h 2698996"/>
              <a:gd name="connsiteX0" fmla="*/ 0 w 851215"/>
              <a:gd name="connsiteY0" fmla="*/ 2357093 h 2698996"/>
              <a:gd name="connsiteX1" fmla="*/ 19377 w 851215"/>
              <a:gd name="connsiteY1" fmla="*/ 370199 h 2698996"/>
              <a:gd name="connsiteX2" fmla="*/ 127806 w 851215"/>
              <a:gd name="connsiteY2" fmla="*/ 108429 h 2698996"/>
              <a:gd name="connsiteX3" fmla="*/ 389576 w 851215"/>
              <a:gd name="connsiteY3" fmla="*/ 1 h 2698996"/>
              <a:gd name="connsiteX4" fmla="*/ 389576 w 851215"/>
              <a:gd name="connsiteY4" fmla="*/ 0 h 2698996"/>
              <a:gd name="connsiteX5" fmla="*/ 389576 w 851215"/>
              <a:gd name="connsiteY5" fmla="*/ 0 h 2698996"/>
              <a:gd name="connsiteX6" fmla="*/ 651346 w 851215"/>
              <a:gd name="connsiteY6" fmla="*/ 108429 h 2698996"/>
              <a:gd name="connsiteX7" fmla="*/ 759774 w 851215"/>
              <a:gd name="connsiteY7" fmla="*/ 370199 h 2698996"/>
              <a:gd name="connsiteX8" fmla="*/ 759775 w 851215"/>
              <a:gd name="connsiteY8" fmla="*/ 2607556 h 2698996"/>
              <a:gd name="connsiteX9" fmla="*/ 759775 w 851215"/>
              <a:gd name="connsiteY9" fmla="*/ 2607556 h 2698996"/>
              <a:gd name="connsiteX10" fmla="*/ 851215 w 851215"/>
              <a:gd name="connsiteY10" fmla="*/ 2698996 h 2698996"/>
              <a:gd name="connsiteX0" fmla="*/ 0 w 759775"/>
              <a:gd name="connsiteY0" fmla="*/ 2357093 h 2607556"/>
              <a:gd name="connsiteX1" fmla="*/ 19377 w 759775"/>
              <a:gd name="connsiteY1" fmla="*/ 370199 h 2607556"/>
              <a:gd name="connsiteX2" fmla="*/ 127806 w 759775"/>
              <a:gd name="connsiteY2" fmla="*/ 108429 h 2607556"/>
              <a:gd name="connsiteX3" fmla="*/ 389576 w 759775"/>
              <a:gd name="connsiteY3" fmla="*/ 1 h 2607556"/>
              <a:gd name="connsiteX4" fmla="*/ 389576 w 759775"/>
              <a:gd name="connsiteY4" fmla="*/ 0 h 2607556"/>
              <a:gd name="connsiteX5" fmla="*/ 389576 w 759775"/>
              <a:gd name="connsiteY5" fmla="*/ 0 h 2607556"/>
              <a:gd name="connsiteX6" fmla="*/ 651346 w 759775"/>
              <a:gd name="connsiteY6" fmla="*/ 108429 h 2607556"/>
              <a:gd name="connsiteX7" fmla="*/ 759774 w 759775"/>
              <a:gd name="connsiteY7" fmla="*/ 370199 h 2607556"/>
              <a:gd name="connsiteX8" fmla="*/ 759775 w 759775"/>
              <a:gd name="connsiteY8" fmla="*/ 2607556 h 2607556"/>
              <a:gd name="connsiteX9" fmla="*/ 759775 w 759775"/>
              <a:gd name="connsiteY9" fmla="*/ 2607556 h 2607556"/>
              <a:gd name="connsiteX0" fmla="*/ 0 w 764702"/>
              <a:gd name="connsiteY0" fmla="*/ 2357093 h 2607556"/>
              <a:gd name="connsiteX1" fmla="*/ 19377 w 764702"/>
              <a:gd name="connsiteY1" fmla="*/ 370199 h 2607556"/>
              <a:gd name="connsiteX2" fmla="*/ 127806 w 764702"/>
              <a:gd name="connsiteY2" fmla="*/ 108429 h 2607556"/>
              <a:gd name="connsiteX3" fmla="*/ 389576 w 764702"/>
              <a:gd name="connsiteY3" fmla="*/ 1 h 2607556"/>
              <a:gd name="connsiteX4" fmla="*/ 389576 w 764702"/>
              <a:gd name="connsiteY4" fmla="*/ 0 h 2607556"/>
              <a:gd name="connsiteX5" fmla="*/ 389576 w 764702"/>
              <a:gd name="connsiteY5" fmla="*/ 0 h 2607556"/>
              <a:gd name="connsiteX6" fmla="*/ 651346 w 764702"/>
              <a:gd name="connsiteY6" fmla="*/ 108429 h 2607556"/>
              <a:gd name="connsiteX7" fmla="*/ 759774 w 764702"/>
              <a:gd name="connsiteY7" fmla="*/ 370199 h 2607556"/>
              <a:gd name="connsiteX8" fmla="*/ 759775 w 764702"/>
              <a:gd name="connsiteY8" fmla="*/ 2607556 h 2607556"/>
              <a:gd name="connsiteX9" fmla="*/ 764702 w 764702"/>
              <a:gd name="connsiteY9" fmla="*/ 2512599 h 2607556"/>
              <a:gd name="connsiteX0" fmla="*/ 0 w 778667"/>
              <a:gd name="connsiteY0" fmla="*/ 2357093 h 2512599"/>
              <a:gd name="connsiteX1" fmla="*/ 19377 w 778667"/>
              <a:gd name="connsiteY1" fmla="*/ 370199 h 2512599"/>
              <a:gd name="connsiteX2" fmla="*/ 127806 w 778667"/>
              <a:gd name="connsiteY2" fmla="*/ 108429 h 2512599"/>
              <a:gd name="connsiteX3" fmla="*/ 389576 w 778667"/>
              <a:gd name="connsiteY3" fmla="*/ 1 h 2512599"/>
              <a:gd name="connsiteX4" fmla="*/ 389576 w 778667"/>
              <a:gd name="connsiteY4" fmla="*/ 0 h 2512599"/>
              <a:gd name="connsiteX5" fmla="*/ 389576 w 778667"/>
              <a:gd name="connsiteY5" fmla="*/ 0 h 2512599"/>
              <a:gd name="connsiteX6" fmla="*/ 651346 w 778667"/>
              <a:gd name="connsiteY6" fmla="*/ 108429 h 2512599"/>
              <a:gd name="connsiteX7" fmla="*/ 759774 w 778667"/>
              <a:gd name="connsiteY7" fmla="*/ 370199 h 2512599"/>
              <a:gd name="connsiteX8" fmla="*/ 764702 w 778667"/>
              <a:gd name="connsiteY8" fmla="*/ 2512599 h 2512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8667" h="2512599">
                <a:moveTo>
                  <a:pt x="0" y="2357093"/>
                </a:moveTo>
                <a:lnTo>
                  <a:pt x="19377" y="370199"/>
                </a:lnTo>
                <a:cubicBezTo>
                  <a:pt x="19377" y="272016"/>
                  <a:pt x="58380" y="177855"/>
                  <a:pt x="127806" y="108429"/>
                </a:cubicBezTo>
                <a:cubicBezTo>
                  <a:pt x="197232" y="39003"/>
                  <a:pt x="291394" y="0"/>
                  <a:pt x="389576" y="1"/>
                </a:cubicBezTo>
                <a:lnTo>
                  <a:pt x="389576" y="0"/>
                </a:lnTo>
                <a:lnTo>
                  <a:pt x="389576" y="0"/>
                </a:lnTo>
                <a:cubicBezTo>
                  <a:pt x="487759" y="0"/>
                  <a:pt x="581920" y="39003"/>
                  <a:pt x="651346" y="108429"/>
                </a:cubicBezTo>
                <a:cubicBezTo>
                  <a:pt x="720772" y="177855"/>
                  <a:pt x="759775" y="272017"/>
                  <a:pt x="759774" y="370199"/>
                </a:cubicBezTo>
                <a:cubicBezTo>
                  <a:pt x="778667" y="770894"/>
                  <a:pt x="763675" y="2066266"/>
                  <a:pt x="764702" y="2512599"/>
                </a:cubicBezTo>
              </a:path>
            </a:pathLst>
          </a:custGeom>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3" name="Freeform 52"/>
          <p:cNvSpPr/>
          <p:nvPr/>
        </p:nvSpPr>
        <p:spPr>
          <a:xfrm rot="4733987">
            <a:off x="390772" y="3357641"/>
            <a:ext cx="379174" cy="1207375"/>
          </a:xfrm>
          <a:custGeom>
            <a:avLst/>
            <a:gdLst>
              <a:gd name="connsiteX0" fmla="*/ 229291 w 458582"/>
              <a:gd name="connsiteY0" fmla="*/ 0 h 1615047"/>
              <a:gd name="connsiteX1" fmla="*/ 229291 w 458582"/>
              <a:gd name="connsiteY1" fmla="*/ 0 h 1615047"/>
              <a:gd name="connsiteX2" fmla="*/ 391424 w 458582"/>
              <a:gd name="connsiteY2" fmla="*/ 67158 h 1615047"/>
              <a:gd name="connsiteX3" fmla="*/ 458582 w 458582"/>
              <a:gd name="connsiteY3" fmla="*/ 229291 h 1615047"/>
              <a:gd name="connsiteX4" fmla="*/ 458582 w 458582"/>
              <a:gd name="connsiteY4" fmla="*/ 1615047 h 1615047"/>
              <a:gd name="connsiteX5" fmla="*/ 458582 w 458582"/>
              <a:gd name="connsiteY5" fmla="*/ 1615047 h 1615047"/>
              <a:gd name="connsiteX6" fmla="*/ 458582 w 458582"/>
              <a:gd name="connsiteY6" fmla="*/ 1615047 h 1615047"/>
              <a:gd name="connsiteX7" fmla="*/ 0 w 458582"/>
              <a:gd name="connsiteY7" fmla="*/ 1615047 h 1615047"/>
              <a:gd name="connsiteX8" fmla="*/ 0 w 458582"/>
              <a:gd name="connsiteY8" fmla="*/ 1615047 h 1615047"/>
              <a:gd name="connsiteX9" fmla="*/ 0 w 458582"/>
              <a:gd name="connsiteY9" fmla="*/ 1615047 h 1615047"/>
              <a:gd name="connsiteX10" fmla="*/ 0 w 458582"/>
              <a:gd name="connsiteY10" fmla="*/ 229291 h 1615047"/>
              <a:gd name="connsiteX11" fmla="*/ 67158 w 458582"/>
              <a:gd name="connsiteY11" fmla="*/ 67158 h 1615047"/>
              <a:gd name="connsiteX12" fmla="*/ 229291 w 458582"/>
              <a:gd name="connsiteY12" fmla="*/ 0 h 1615047"/>
              <a:gd name="connsiteX0" fmla="*/ 0 w 550022"/>
              <a:gd name="connsiteY0" fmla="*/ 1615047 h 1706487"/>
              <a:gd name="connsiteX1" fmla="*/ 0 w 550022"/>
              <a:gd name="connsiteY1" fmla="*/ 1615047 h 1706487"/>
              <a:gd name="connsiteX2" fmla="*/ 0 w 550022"/>
              <a:gd name="connsiteY2" fmla="*/ 1615047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0 w 550022"/>
              <a:gd name="connsiteY1" fmla="*/ 1615047 h 1706487"/>
              <a:gd name="connsiteX2" fmla="*/ 9603 w 550022"/>
              <a:gd name="connsiteY2" fmla="*/ 1356566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9603 w 550022"/>
              <a:gd name="connsiteY1" fmla="*/ 1356566 h 1706487"/>
              <a:gd name="connsiteX2" fmla="*/ 0 w 550022"/>
              <a:gd name="connsiteY2" fmla="*/ 229291 h 1706487"/>
              <a:gd name="connsiteX3" fmla="*/ 67158 w 550022"/>
              <a:gd name="connsiteY3" fmla="*/ 67158 h 1706487"/>
              <a:gd name="connsiteX4" fmla="*/ 229291 w 550022"/>
              <a:gd name="connsiteY4" fmla="*/ 0 h 1706487"/>
              <a:gd name="connsiteX5" fmla="*/ 229291 w 550022"/>
              <a:gd name="connsiteY5" fmla="*/ 0 h 1706487"/>
              <a:gd name="connsiteX6" fmla="*/ 391424 w 550022"/>
              <a:gd name="connsiteY6" fmla="*/ 67158 h 1706487"/>
              <a:gd name="connsiteX7" fmla="*/ 458582 w 550022"/>
              <a:gd name="connsiteY7" fmla="*/ 229291 h 1706487"/>
              <a:gd name="connsiteX8" fmla="*/ 458582 w 550022"/>
              <a:gd name="connsiteY8" fmla="*/ 1615047 h 1706487"/>
              <a:gd name="connsiteX9" fmla="*/ 458582 w 550022"/>
              <a:gd name="connsiteY9" fmla="*/ 1615047 h 1706487"/>
              <a:gd name="connsiteX10" fmla="*/ 550022 w 550022"/>
              <a:gd name="connsiteY10" fmla="*/ 1706487 h 1706487"/>
              <a:gd name="connsiteX0" fmla="*/ 9603 w 550022"/>
              <a:gd name="connsiteY0" fmla="*/ 1356566 h 1706487"/>
              <a:gd name="connsiteX1" fmla="*/ 0 w 550022"/>
              <a:gd name="connsiteY1" fmla="*/ 229291 h 1706487"/>
              <a:gd name="connsiteX2" fmla="*/ 67158 w 550022"/>
              <a:gd name="connsiteY2" fmla="*/ 67158 h 1706487"/>
              <a:gd name="connsiteX3" fmla="*/ 229291 w 550022"/>
              <a:gd name="connsiteY3" fmla="*/ 0 h 1706487"/>
              <a:gd name="connsiteX4" fmla="*/ 229291 w 550022"/>
              <a:gd name="connsiteY4" fmla="*/ 0 h 1706487"/>
              <a:gd name="connsiteX5" fmla="*/ 391424 w 550022"/>
              <a:gd name="connsiteY5" fmla="*/ 67158 h 1706487"/>
              <a:gd name="connsiteX6" fmla="*/ 458582 w 550022"/>
              <a:gd name="connsiteY6" fmla="*/ 229291 h 1706487"/>
              <a:gd name="connsiteX7" fmla="*/ 458582 w 550022"/>
              <a:gd name="connsiteY7" fmla="*/ 1615047 h 1706487"/>
              <a:gd name="connsiteX8" fmla="*/ 458582 w 550022"/>
              <a:gd name="connsiteY8" fmla="*/ 1615047 h 1706487"/>
              <a:gd name="connsiteX9" fmla="*/ 550022 w 550022"/>
              <a:gd name="connsiteY9" fmla="*/ 1706487 h 170648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58582 w 458582"/>
              <a:gd name="connsiteY8" fmla="*/ 1615047 h 161504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47473 w 458582"/>
              <a:gd name="connsiteY8" fmla="*/ 1462129 h 1615047"/>
              <a:gd name="connsiteX0" fmla="*/ 9603 w 458582"/>
              <a:gd name="connsiteY0" fmla="*/ 1356566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28227 w 458582"/>
              <a:gd name="connsiteY0" fmla="*/ 1401330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0 w 459179"/>
              <a:gd name="connsiteY0" fmla="*/ 1379079 h 1462129"/>
              <a:gd name="connsiteX1" fmla="*/ 597 w 459179"/>
              <a:gd name="connsiteY1" fmla="*/ 229291 h 1462129"/>
              <a:gd name="connsiteX2" fmla="*/ 67755 w 459179"/>
              <a:gd name="connsiteY2" fmla="*/ 67158 h 1462129"/>
              <a:gd name="connsiteX3" fmla="*/ 229888 w 459179"/>
              <a:gd name="connsiteY3" fmla="*/ 0 h 1462129"/>
              <a:gd name="connsiteX4" fmla="*/ 229888 w 459179"/>
              <a:gd name="connsiteY4" fmla="*/ 0 h 1462129"/>
              <a:gd name="connsiteX5" fmla="*/ 392021 w 459179"/>
              <a:gd name="connsiteY5" fmla="*/ 67158 h 1462129"/>
              <a:gd name="connsiteX6" fmla="*/ 459179 w 459179"/>
              <a:gd name="connsiteY6" fmla="*/ 229291 h 1462129"/>
              <a:gd name="connsiteX7" fmla="*/ 448070 w 459179"/>
              <a:gd name="connsiteY7" fmla="*/ 1462129 h 1462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9179" h="1462129">
                <a:moveTo>
                  <a:pt x="0" y="1379079"/>
                </a:moveTo>
                <a:lnTo>
                  <a:pt x="597" y="229291"/>
                </a:lnTo>
                <a:cubicBezTo>
                  <a:pt x="597" y="168479"/>
                  <a:pt x="24755" y="110158"/>
                  <a:pt x="67755" y="67158"/>
                </a:cubicBezTo>
                <a:cubicBezTo>
                  <a:pt x="110755" y="24158"/>
                  <a:pt x="169077" y="0"/>
                  <a:pt x="229888" y="0"/>
                </a:cubicBezTo>
                <a:lnTo>
                  <a:pt x="229888" y="0"/>
                </a:lnTo>
                <a:cubicBezTo>
                  <a:pt x="290700" y="0"/>
                  <a:pt x="349021" y="24158"/>
                  <a:pt x="392021" y="67158"/>
                </a:cubicBezTo>
                <a:cubicBezTo>
                  <a:pt x="435021" y="110158"/>
                  <a:pt x="459179" y="168480"/>
                  <a:pt x="459179" y="229291"/>
                </a:cubicBezTo>
                <a:lnTo>
                  <a:pt x="448070" y="1462129"/>
                </a:lnTo>
              </a:path>
            </a:pathLst>
          </a:custGeom>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rot="21000000">
            <a:off x="600152" y="3389654"/>
            <a:ext cx="7622161" cy="1679594"/>
          </a:xfrm>
        </p:spPr>
        <p:txBody>
          <a:bodyPr vert="horz" lIns="91440" tIns="45720" rIns="91440" bIns="45720" rtlCol="0" anchor="b" anchorCtr="0">
            <a:noAutofit/>
          </a:bodyPr>
          <a:lstStyle>
            <a:lvl1pPr algn="r" defTabSz="914400" rtl="0" eaLnBrk="1" latinLnBrk="0" hangingPunct="1">
              <a:lnSpc>
                <a:spcPts val="5600"/>
              </a:lnSpc>
              <a:spcBef>
                <a:spcPct val="0"/>
              </a:spcBef>
              <a:buNone/>
              <a:defRPr sz="4600" kern="1200">
                <a:solidFill>
                  <a:schemeClr val="bg1"/>
                </a:solidFill>
                <a:latin typeface="+mj-lt"/>
                <a:ea typeface="+mj-ea"/>
                <a:cs typeface="+mj-cs"/>
              </a:defRPr>
            </a:lvl1pPr>
          </a:lstStyle>
          <a:p>
            <a:r>
              <a:rPr lang="x-none"/>
              <a:t>Click to edit Master title style</a:t>
            </a:r>
            <a:endParaRPr/>
          </a:p>
        </p:txBody>
      </p:sp>
      <p:sp>
        <p:nvSpPr>
          <p:cNvPr id="29" name="Rectangle 28"/>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2" name="Round Same Side Corner Rectangle 31"/>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a:t>Click to edit Master title style</a:t>
            </a:r>
            <a:endParaRPr/>
          </a:p>
        </p:txBody>
      </p:sp>
      <p:sp>
        <p:nvSpPr>
          <p:cNvPr id="3" name="Content Placeholder 2"/>
          <p:cNvSpPr>
            <a:spLocks noGrp="1"/>
          </p:cNvSpPr>
          <p:nvPr>
            <p:ph sz="half" idx="1"/>
          </p:nvPr>
        </p:nvSpPr>
        <p:spPr>
          <a:xfrm>
            <a:off x="699247" y="3024188"/>
            <a:ext cx="3657600" cy="337661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Content Placeholder 3"/>
          <p:cNvSpPr>
            <a:spLocks noGrp="1"/>
          </p:cNvSpPr>
          <p:nvPr>
            <p:ph sz="half" idx="2"/>
          </p:nvPr>
        </p:nvSpPr>
        <p:spPr>
          <a:xfrm>
            <a:off x="4751294" y="3024188"/>
            <a:ext cx="3657600" cy="337661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5" name="Date Placeholder 4"/>
          <p:cNvSpPr>
            <a:spLocks noGrp="1"/>
          </p:cNvSpPr>
          <p:nvPr>
            <p:ph type="dt" sz="half" idx="10"/>
          </p:nvPr>
        </p:nvSpPr>
        <p:spPr/>
        <p:txBody>
          <a:bodyPr/>
          <a:lstStyle/>
          <a:p>
            <a:fld id="{8F1B69E8-23E9-4C1F-AA2B-3C5BA6EDBEAE}"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5" name="Round Same Side Corner Rectangle 34"/>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lvl1pPr>
              <a:defRPr/>
            </a:lvl1pPr>
          </a:lstStyle>
          <a:p>
            <a:r>
              <a:rPr lang="x-none"/>
              <a:t>Click to edit Master title style</a:t>
            </a:r>
            <a:endParaRPr/>
          </a:p>
        </p:txBody>
      </p:sp>
      <p:sp>
        <p:nvSpPr>
          <p:cNvPr id="3" name="Text Placeholder 2"/>
          <p:cNvSpPr>
            <a:spLocks noGrp="1"/>
          </p:cNvSpPr>
          <p:nvPr>
            <p:ph type="body" idx="1"/>
          </p:nvPr>
        </p:nvSpPr>
        <p:spPr>
          <a:xfrm>
            <a:off x="712788"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chorCtr="0">
            <a:noAutofit/>
          </a:bodyPr>
          <a:lstStyle>
            <a:lvl1pPr marL="0" indent="0" algn="ctr">
              <a:spcBef>
                <a:spcPts val="0"/>
              </a:spcBef>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Click to edit Master text styles</a:t>
            </a:r>
          </a:p>
        </p:txBody>
      </p:sp>
      <p:sp>
        <p:nvSpPr>
          <p:cNvPr id="4" name="Content Placeholder 3"/>
          <p:cNvSpPr>
            <a:spLocks noGrp="1"/>
          </p:cNvSpPr>
          <p:nvPr>
            <p:ph sz="half" idx="2"/>
          </p:nvPr>
        </p:nvSpPr>
        <p:spPr>
          <a:xfrm>
            <a:off x="712788" y="3657600"/>
            <a:ext cx="3657600" cy="27431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5" name="Text Placeholder 4"/>
          <p:cNvSpPr>
            <a:spLocks noGrp="1"/>
          </p:cNvSpPr>
          <p:nvPr>
            <p:ph type="body" sz="quarter" idx="3"/>
          </p:nvPr>
        </p:nvSpPr>
        <p:spPr>
          <a:xfrm>
            <a:off x="4773706"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chorCtr="0">
            <a:noAutofit/>
          </a:bodyPr>
          <a:lstStyle>
            <a:lvl1pPr marL="0" indent="0" algn="ctr">
              <a:spcBef>
                <a:spcPts val="0"/>
              </a:spcBef>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Click to edit Master text styles</a:t>
            </a:r>
          </a:p>
        </p:txBody>
      </p:sp>
      <p:sp>
        <p:nvSpPr>
          <p:cNvPr id="6" name="Content Placeholder 5"/>
          <p:cNvSpPr>
            <a:spLocks noGrp="1"/>
          </p:cNvSpPr>
          <p:nvPr>
            <p:ph sz="quarter" idx="4"/>
          </p:nvPr>
        </p:nvSpPr>
        <p:spPr>
          <a:xfrm>
            <a:off x="4773706" y="3657600"/>
            <a:ext cx="3657600" cy="27431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7" name="Date Placeholder 6"/>
          <p:cNvSpPr>
            <a:spLocks noGrp="1"/>
          </p:cNvSpPr>
          <p:nvPr>
            <p:ph type="dt" sz="half" idx="10"/>
          </p:nvPr>
        </p:nvSpPr>
        <p:spPr/>
        <p:txBody>
          <a:bodyPr/>
          <a:lstStyle/>
          <a:p>
            <a:fld id="{8F1B69E8-23E9-4C1F-AA2B-3C5BA6EDBEAE}" type="datetimeFigureOut">
              <a:rPr lang="en-US" smtClean="0"/>
              <a:t>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ound Same Side Corner Rectangle 6"/>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a:t>Click to edit Master title style</a:t>
            </a:r>
            <a:endParaRPr/>
          </a:p>
        </p:txBody>
      </p:sp>
      <p:sp>
        <p:nvSpPr>
          <p:cNvPr id="3" name="Date Placeholder 2"/>
          <p:cNvSpPr>
            <a:spLocks noGrp="1"/>
          </p:cNvSpPr>
          <p:nvPr>
            <p:ph type="dt" sz="half" idx="10"/>
          </p:nvPr>
        </p:nvSpPr>
        <p:spPr/>
        <p:txBody>
          <a:bodyPr/>
          <a:lstStyle/>
          <a:p>
            <a:fld id="{8F1B69E8-23E9-4C1F-AA2B-3C5BA6EDBEAE}" type="datetimeFigureOut">
              <a:rPr lang="en-US" smtClean="0"/>
              <a:t>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1B69E8-23E9-4C1F-AA2B-3C5BA6EDBEAE}" type="datetimeFigureOut">
              <a:rPr lang="en-US" smtClean="0"/>
              <a:t>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3" name="Rounded Rectangle 32"/>
          <p:cNvSpPr/>
          <p:nvPr/>
        </p:nvSpPr>
        <p:spPr>
          <a:xfrm>
            <a:off x="366713" y="1447800"/>
            <a:ext cx="3748087" cy="4800600"/>
          </a:xfrm>
          <a:prstGeom prst="roundRect">
            <a:avLst/>
          </a:prstGeom>
          <a:solidFill>
            <a:schemeClr val="accent1">
              <a:alpha val="60000"/>
            </a:schemeClr>
          </a:solidFill>
          <a:ln w="635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33399" y="1676400"/>
            <a:ext cx="3429000" cy="1066800"/>
          </a:xfrm>
        </p:spPr>
        <p:txBody>
          <a:bodyPr anchor="b"/>
          <a:lstStyle>
            <a:lvl1pPr algn="ctr">
              <a:lnSpc>
                <a:spcPct val="100000"/>
              </a:lnSpc>
              <a:defRPr sz="3000" b="0"/>
            </a:lvl1pPr>
          </a:lstStyle>
          <a:p>
            <a:r>
              <a:rPr lang="x-none"/>
              <a:t>Click to edit Master title style</a:t>
            </a:r>
            <a:endParaRPr/>
          </a:p>
        </p:txBody>
      </p:sp>
      <p:sp>
        <p:nvSpPr>
          <p:cNvPr id="3" name="Content Placeholder 2"/>
          <p:cNvSpPr>
            <a:spLocks noGrp="1"/>
          </p:cNvSpPr>
          <p:nvPr>
            <p:ph idx="1"/>
          </p:nvPr>
        </p:nvSpPr>
        <p:spPr>
          <a:xfrm>
            <a:off x="4504766" y="990600"/>
            <a:ext cx="4258234" cy="52578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Text Placeholder 3"/>
          <p:cNvSpPr>
            <a:spLocks noGrp="1"/>
          </p:cNvSpPr>
          <p:nvPr>
            <p:ph type="body" sz="half" idx="2"/>
          </p:nvPr>
        </p:nvSpPr>
        <p:spPr>
          <a:xfrm>
            <a:off x="533400" y="2850775"/>
            <a:ext cx="3429000" cy="3169025"/>
          </a:xfrm>
        </p:spPr>
        <p:txBody>
          <a:bodyPr>
            <a:normAutofit/>
          </a:bodyPr>
          <a:lstStyle>
            <a:lvl1pPr marL="0" indent="0" algn="ctr">
              <a:spcAft>
                <a:spcPts val="1000"/>
              </a:spcAft>
              <a:buNone/>
              <a:defRPr sz="16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
        <p:nvSpPr>
          <p:cNvPr id="5" name="Date Placeholder 4"/>
          <p:cNvSpPr>
            <a:spLocks noGrp="1"/>
          </p:cNvSpPr>
          <p:nvPr>
            <p:ph type="dt" sz="half" idx="10"/>
          </p:nvPr>
        </p:nvSpPr>
        <p:spPr/>
        <p:txBody>
          <a:bodyPr/>
          <a:lstStyle/>
          <a:p>
            <a:fld id="{8F1B69E8-23E9-4C1F-AA2B-3C5BA6EDBEAE}"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4" name="Rectangle 33"/>
          <p:cNvSpPr/>
          <p:nvPr/>
        </p:nvSpPr>
        <p:spPr>
          <a:xfrm>
            <a:off x="9144" y="2476500"/>
            <a:ext cx="9125712" cy="43688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6" name="Straight Connector 35"/>
          <p:cNvCxnSpPr/>
          <p:nvPr/>
        </p:nvCxnSpPr>
        <p:spPr>
          <a:xfrm>
            <a:off x="9144" y="24765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sp>
        <p:nvSpPr>
          <p:cNvPr id="5" name="Date Placeholder 4"/>
          <p:cNvSpPr>
            <a:spLocks noGrp="1"/>
          </p:cNvSpPr>
          <p:nvPr>
            <p:ph type="dt" sz="half" idx="10"/>
          </p:nvPr>
        </p:nvSpPr>
        <p:spPr/>
        <p:txBody>
          <a:bodyPr/>
          <a:lstStyle/>
          <a:p>
            <a:fld id="{8F1B69E8-23E9-4C1F-AA2B-3C5BA6EDBEAE}"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82A7F7-08BF-4252-8141-63FB96055BBB}" type="slidenum">
              <a:rPr lang="en-US" smtClean="0"/>
              <a:t>‹#›</a:t>
            </a:fld>
            <a:endParaRPr lang="en-US"/>
          </a:p>
        </p:txBody>
      </p:sp>
      <p:sp>
        <p:nvSpPr>
          <p:cNvPr id="2" name="Title 1"/>
          <p:cNvSpPr>
            <a:spLocks noGrp="1"/>
          </p:cNvSpPr>
          <p:nvPr>
            <p:ph type="title"/>
          </p:nvPr>
        </p:nvSpPr>
        <p:spPr>
          <a:xfrm>
            <a:off x="4477870" y="990600"/>
            <a:ext cx="3951755" cy="1431832"/>
          </a:xfrm>
        </p:spPr>
        <p:txBody>
          <a:bodyPr anchor="b"/>
          <a:lstStyle>
            <a:lvl1pPr algn="l">
              <a:lnSpc>
                <a:spcPct val="100000"/>
              </a:lnSpc>
              <a:defRPr sz="3000" b="0"/>
            </a:lvl1pPr>
          </a:lstStyle>
          <a:p>
            <a:r>
              <a:rPr lang="x-none"/>
              <a:t>Click to edit Master title style</a:t>
            </a:r>
            <a:endParaRPr/>
          </a:p>
        </p:txBody>
      </p:sp>
      <p:sp>
        <p:nvSpPr>
          <p:cNvPr id="3" name="Picture Placeholder 2"/>
          <p:cNvSpPr>
            <a:spLocks noGrp="1"/>
          </p:cNvSpPr>
          <p:nvPr>
            <p:ph type="pic" idx="1"/>
          </p:nvPr>
        </p:nvSpPr>
        <p:spPr>
          <a:xfrm rot="21416935">
            <a:off x="414291" y="1321671"/>
            <a:ext cx="3703911" cy="5202978"/>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a:t>Drag picture to placeholder or click icon to add</a:t>
            </a:r>
            <a:endParaRPr/>
          </a:p>
        </p:txBody>
      </p:sp>
      <p:sp>
        <p:nvSpPr>
          <p:cNvPr id="4" name="Text Placeholder 3"/>
          <p:cNvSpPr>
            <a:spLocks noGrp="1"/>
          </p:cNvSpPr>
          <p:nvPr>
            <p:ph type="body" sz="half" idx="2"/>
          </p:nvPr>
        </p:nvSpPr>
        <p:spPr>
          <a:xfrm>
            <a:off x="4477870" y="2547938"/>
            <a:ext cx="3951755" cy="3700462"/>
          </a:xfrm>
        </p:spPr>
        <p:txBody>
          <a:bodyPr>
            <a:normAutofit/>
          </a:bodyPr>
          <a:lstStyle>
            <a:lvl1pPr marL="0" indent="0">
              <a:spcAft>
                <a:spcPts val="10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grpSp>
        <p:nvGrpSpPr>
          <p:cNvPr id="34" name="Group 33"/>
          <p:cNvGrpSpPr/>
          <p:nvPr/>
        </p:nvGrpSpPr>
        <p:grpSpPr>
          <a:xfrm>
            <a:off x="9144" y="3810000"/>
            <a:ext cx="9125712" cy="3035300"/>
            <a:chOff x="9144" y="3810000"/>
            <a:chExt cx="9125712" cy="3035300"/>
          </a:xfrm>
        </p:grpSpPr>
        <p:sp>
          <p:nvSpPr>
            <p:cNvPr id="35" name="Rectangle 34"/>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6" name="Straight Connector 35"/>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5" name="Date Placeholder 4"/>
          <p:cNvSpPr>
            <a:spLocks noGrp="1"/>
          </p:cNvSpPr>
          <p:nvPr>
            <p:ph type="dt" sz="half" idx="10"/>
          </p:nvPr>
        </p:nvSpPr>
        <p:spPr/>
        <p:txBody>
          <a:bodyPr/>
          <a:lstStyle/>
          <a:p>
            <a:fld id="{8F1B69E8-23E9-4C1F-AA2B-3C5BA6EDBEAE}"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82A7F7-08BF-4252-8141-63FB96055BBB}" type="slidenum">
              <a:rPr lang="en-US" smtClean="0"/>
              <a:t>‹#›</a:t>
            </a:fld>
            <a:endParaRPr lang="en-US"/>
          </a:p>
        </p:txBody>
      </p:sp>
      <p:sp>
        <p:nvSpPr>
          <p:cNvPr id="3" name="Picture Placeholder 2"/>
          <p:cNvSpPr>
            <a:spLocks noGrp="1"/>
          </p:cNvSpPr>
          <p:nvPr>
            <p:ph type="pic" idx="1"/>
          </p:nvPr>
        </p:nvSpPr>
        <p:spPr>
          <a:xfrm rot="21338992">
            <a:off x="2407361" y="921379"/>
            <a:ext cx="4329278" cy="3340716"/>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a:t>Drag picture to placeholder or click icon to add</a:t>
            </a:r>
            <a:endParaRPr/>
          </a:p>
        </p:txBody>
      </p:sp>
      <p:sp>
        <p:nvSpPr>
          <p:cNvPr id="4" name="Text Placeholder 3"/>
          <p:cNvSpPr>
            <a:spLocks noGrp="1"/>
          </p:cNvSpPr>
          <p:nvPr>
            <p:ph type="body" sz="half" idx="2"/>
          </p:nvPr>
        </p:nvSpPr>
        <p:spPr>
          <a:xfrm>
            <a:off x="713232" y="5105399"/>
            <a:ext cx="7717536" cy="1281953"/>
          </a:xfrm>
        </p:spPr>
        <p:txBody>
          <a:bodyPr>
            <a:normAutofit/>
          </a:bodyPr>
          <a:lstStyle>
            <a:lvl1pPr marL="0" indent="0" algn="ctr">
              <a:spcBef>
                <a:spcPts val="0"/>
              </a:spcBef>
              <a:spcAft>
                <a:spcPts val="3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x-none"/>
              <a:t>Click to edit Master title style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2 Pictures above Caption">
    <p:spTree>
      <p:nvGrpSpPr>
        <p:cNvPr id="1" name=""/>
        <p:cNvGrpSpPr/>
        <p:nvPr/>
      </p:nvGrpSpPr>
      <p:grpSpPr>
        <a:xfrm>
          <a:off x="0" y="0"/>
          <a:ext cx="0" cy="0"/>
          <a:chOff x="0" y="0"/>
          <a:chExt cx="0" cy="0"/>
        </a:xfrm>
      </p:grpSpPr>
      <p:grpSp>
        <p:nvGrpSpPr>
          <p:cNvPr id="36" name="Group 35"/>
          <p:cNvGrpSpPr/>
          <p:nvPr/>
        </p:nvGrpSpPr>
        <p:grpSpPr>
          <a:xfrm>
            <a:off x="9144" y="3810000"/>
            <a:ext cx="9125712" cy="3035300"/>
            <a:chOff x="9144" y="3810000"/>
            <a:chExt cx="9125712" cy="3035300"/>
          </a:xfrm>
        </p:grpSpPr>
        <p:sp>
          <p:nvSpPr>
            <p:cNvPr id="33" name="Rectangle 32"/>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5" name="Straight Connector 34"/>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5" name="Date Placeholder 4"/>
          <p:cNvSpPr>
            <a:spLocks noGrp="1"/>
          </p:cNvSpPr>
          <p:nvPr>
            <p:ph type="dt" sz="half" idx="10"/>
          </p:nvPr>
        </p:nvSpPr>
        <p:spPr/>
        <p:txBody>
          <a:bodyPr/>
          <a:lstStyle/>
          <a:p>
            <a:fld id="{8F1B69E8-23E9-4C1F-AA2B-3C5BA6EDBEAE}" type="datetimeFigureOut">
              <a:rPr lang="en-US" smtClean="0"/>
              <a:t>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82A7F7-08BF-4252-8141-63FB96055BBB}" type="slidenum">
              <a:rPr lang="en-US" smtClean="0"/>
              <a:t>‹#›</a:t>
            </a:fld>
            <a:endParaRPr lang="en-US"/>
          </a:p>
        </p:txBody>
      </p:sp>
      <p:sp>
        <p:nvSpPr>
          <p:cNvPr id="3" name="Picture Placeholder 2"/>
          <p:cNvSpPr>
            <a:spLocks noGrp="1"/>
          </p:cNvSpPr>
          <p:nvPr>
            <p:ph type="pic" idx="1"/>
          </p:nvPr>
        </p:nvSpPr>
        <p:spPr>
          <a:xfrm rot="21338992">
            <a:off x="4305320" y="997812"/>
            <a:ext cx="4329278" cy="3178754"/>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a:t>Drag picture to placeholder or click icon to add</a:t>
            </a:r>
            <a:endParaRPr/>
          </a:p>
        </p:txBody>
      </p:sp>
      <p:sp>
        <p:nvSpPr>
          <p:cNvPr id="4" name="Text Placeholder 3"/>
          <p:cNvSpPr>
            <a:spLocks noGrp="1"/>
          </p:cNvSpPr>
          <p:nvPr>
            <p:ph type="body" sz="half" idx="2"/>
          </p:nvPr>
        </p:nvSpPr>
        <p:spPr>
          <a:xfrm>
            <a:off x="713232" y="5105399"/>
            <a:ext cx="7717536" cy="1281953"/>
          </a:xfrm>
        </p:spPr>
        <p:txBody>
          <a:bodyPr>
            <a:normAutofit/>
          </a:bodyPr>
          <a:lstStyle>
            <a:lvl1pPr marL="0" indent="0" algn="ctr">
              <a:spcBef>
                <a:spcPts val="0"/>
              </a:spcBef>
              <a:spcAft>
                <a:spcPts val="3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x-none"/>
              <a:t>Click to edit Master title style</a:t>
            </a:r>
            <a:endParaRPr/>
          </a:p>
        </p:txBody>
      </p:sp>
      <p:sp>
        <p:nvSpPr>
          <p:cNvPr id="34" name="Picture Placeholder 2"/>
          <p:cNvSpPr>
            <a:spLocks noGrp="1"/>
          </p:cNvSpPr>
          <p:nvPr>
            <p:ph type="pic" idx="13"/>
          </p:nvPr>
        </p:nvSpPr>
        <p:spPr>
          <a:xfrm rot="153739">
            <a:off x="451737" y="946831"/>
            <a:ext cx="4329278" cy="3178754"/>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x-none"/>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ound Same Side Corner Rectangle 7"/>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x-none"/>
              <a:t>Click to edit Master title style</a:t>
            </a:r>
            <a:endParaRPr/>
          </a:p>
        </p:txBody>
      </p:sp>
      <p:sp>
        <p:nvSpPr>
          <p:cNvPr id="3" name="Vertical Text Placeholder 2"/>
          <p:cNvSpPr>
            <a:spLocks noGrp="1"/>
          </p:cNvSpPr>
          <p:nvPr>
            <p:ph type="body" orient="vert" idx="1"/>
          </p:nvPr>
        </p:nvSpPr>
        <p:spPr/>
        <p:txBody>
          <a:bodyPr vert="eaVert">
            <a:normAutofit/>
          </a:bodyPr>
          <a:lstStyle>
            <a:lvl1pPr>
              <a:defRPr sz="2200"/>
            </a:lvl1pPr>
            <a:lvl2pPr>
              <a:defRPr sz="2000"/>
            </a:lvl2pPr>
            <a:lvl3pPr>
              <a:defRPr sz="1800"/>
            </a:lvl3pPr>
            <a:lvl4pPr>
              <a:defRPr sz="1800"/>
            </a:lvl4pPr>
            <a:lvl5pPr>
              <a:defRPr sz="1800"/>
            </a:lvl5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Date Placeholder 3"/>
          <p:cNvSpPr>
            <a:spLocks noGrp="1"/>
          </p:cNvSpPr>
          <p:nvPr>
            <p:ph type="dt" sz="half" idx="10"/>
          </p:nvPr>
        </p:nvSpPr>
        <p:spPr/>
        <p:txBody>
          <a:bodyPr/>
          <a:lstStyle/>
          <a:p>
            <a:fld id="{8F1B69E8-23E9-4C1F-AA2B-3C5BA6EDBEAE}"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Round Same Side Corner Rectangle 7"/>
          <p:cNvSpPr/>
          <p:nvPr/>
        </p:nvSpPr>
        <p:spPr>
          <a:xfrm>
            <a:off x="7299292" y="443753"/>
            <a:ext cx="1535425" cy="6400800"/>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Vertical Title 1"/>
          <p:cNvSpPr>
            <a:spLocks noGrp="1"/>
          </p:cNvSpPr>
          <p:nvPr>
            <p:ph type="title" orient="vert"/>
          </p:nvPr>
        </p:nvSpPr>
        <p:spPr>
          <a:xfrm>
            <a:off x="7318248" y="914400"/>
            <a:ext cx="1444752" cy="5486400"/>
          </a:xfrm>
        </p:spPr>
        <p:txBody>
          <a:bodyPr vert="eaVert"/>
          <a:lstStyle/>
          <a:p>
            <a:r>
              <a:rPr lang="x-none"/>
              <a:t>Click to edit Master title style</a:t>
            </a:r>
            <a:endParaRPr/>
          </a:p>
        </p:txBody>
      </p:sp>
      <p:sp>
        <p:nvSpPr>
          <p:cNvPr id="3" name="Vertical Text Placeholder 2"/>
          <p:cNvSpPr>
            <a:spLocks noGrp="1"/>
          </p:cNvSpPr>
          <p:nvPr>
            <p:ph type="body" orient="vert" idx="1"/>
          </p:nvPr>
        </p:nvSpPr>
        <p:spPr>
          <a:xfrm>
            <a:off x="712787" y="1183341"/>
            <a:ext cx="6104871" cy="5217458"/>
          </a:xfrm>
        </p:spPr>
        <p:txBody>
          <a:bodyPr vert="eaVert"/>
          <a:lstStyle>
            <a:lvl5pPr>
              <a:defRPr/>
            </a:lvl5p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Date Placeholder 3"/>
          <p:cNvSpPr>
            <a:spLocks noGrp="1"/>
          </p:cNvSpPr>
          <p:nvPr>
            <p:ph type="dt" sz="half" idx="10"/>
          </p:nvPr>
        </p:nvSpPr>
        <p:spPr/>
        <p:txBody>
          <a:bodyPr/>
          <a:lstStyle/>
          <a:p>
            <a:fld id="{8F1B69E8-23E9-4C1F-AA2B-3C5BA6EDBEAE}" type="datetimeFigureOut">
              <a:rPr lang="en-US" smtClean="0"/>
              <a:t>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82A7F7-08BF-4252-8141-63FB96055BB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TextSlideOverlay.png"/>
          <p:cNvPicPr>
            <a:picLocks noChangeAspect="1"/>
          </p:cNvPicPr>
          <p:nvPr/>
        </p:nvPicPr>
        <p:blipFill>
          <a:blip r:embed="rId16"/>
          <a:stretch>
            <a:fillRect/>
          </a:stretch>
        </p:blipFill>
        <p:spPr>
          <a:xfrm>
            <a:off x="0" y="0"/>
            <a:ext cx="9144000" cy="6858000"/>
          </a:xfrm>
          <a:prstGeom prst="rect">
            <a:avLst/>
          </a:prstGeom>
        </p:spPr>
      </p:pic>
      <p:grpSp>
        <p:nvGrpSpPr>
          <p:cNvPr id="8" name="Group 7"/>
          <p:cNvGrpSpPr/>
          <p:nvPr/>
        </p:nvGrpSpPr>
        <p:grpSpPr>
          <a:xfrm>
            <a:off x="-573169" y="-607194"/>
            <a:ext cx="7563453" cy="1983277"/>
            <a:chOff x="-573169" y="-607194"/>
            <a:chExt cx="7563453" cy="1983277"/>
          </a:xfrm>
        </p:grpSpPr>
        <p:grpSp>
          <p:nvGrpSpPr>
            <p:cNvPr id="9" name="Group 32"/>
            <p:cNvGrpSpPr/>
            <p:nvPr userDrawn="1"/>
          </p:nvGrpSpPr>
          <p:grpSpPr>
            <a:xfrm>
              <a:off x="-263314" y="-607194"/>
              <a:ext cx="7253598" cy="1983277"/>
              <a:chOff x="-263314" y="-607194"/>
              <a:chExt cx="7253598" cy="1983277"/>
            </a:xfrm>
          </p:grpSpPr>
          <p:sp>
            <p:nvSpPr>
              <p:cNvPr id="11" name="Oval 10"/>
              <p:cNvSpPr/>
              <p:nvPr userDrawn="1"/>
            </p:nvSpPr>
            <p:spPr>
              <a:xfrm rot="4368687">
                <a:off x="2839420" y="-41330"/>
                <a:ext cx="581935" cy="790091"/>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2" name="Oval 11"/>
              <p:cNvSpPr/>
              <p:nvPr userDrawn="1"/>
            </p:nvSpPr>
            <p:spPr>
              <a:xfrm>
                <a:off x="334576" y="12540"/>
                <a:ext cx="1189424" cy="10121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3" name="Arc 12"/>
              <p:cNvSpPr/>
              <p:nvPr userDrawn="1"/>
            </p:nvSpPr>
            <p:spPr>
              <a:xfrm rot="6387309">
                <a:off x="5839613" y="-548177"/>
                <a:ext cx="1106354" cy="1194988"/>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4" name="Oval 13"/>
              <p:cNvSpPr/>
              <p:nvPr userDrawn="1"/>
            </p:nvSpPr>
            <p:spPr>
              <a:xfrm>
                <a:off x="5472545" y="62345"/>
                <a:ext cx="609600" cy="4912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5" name="Pie 14"/>
              <p:cNvSpPr/>
              <p:nvPr userDrawn="1"/>
            </p:nvSpPr>
            <p:spPr>
              <a:xfrm>
                <a:off x="-7411" y="-607194"/>
                <a:ext cx="1385455" cy="1205753"/>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6" name="Pie 15"/>
              <p:cNvSpPr/>
              <p:nvPr userDrawn="1"/>
            </p:nvSpPr>
            <p:spPr>
              <a:xfrm>
                <a:off x="1905000" y="-402266"/>
                <a:ext cx="1600200" cy="8001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7" name="Oval 16"/>
              <p:cNvSpPr/>
              <p:nvPr userDrawn="1"/>
            </p:nvSpPr>
            <p:spPr>
              <a:xfrm>
                <a:off x="2631141" y="762000"/>
                <a:ext cx="416859" cy="41685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8" name="Oval 17"/>
              <p:cNvSpPr/>
              <p:nvPr userDrawn="1"/>
            </p:nvSpPr>
            <p:spPr>
              <a:xfrm rot="2510439">
                <a:off x="170710" y="163548"/>
                <a:ext cx="778552" cy="982318"/>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9" name="Pie 18"/>
              <p:cNvSpPr/>
              <p:nvPr userDrawn="1"/>
            </p:nvSpPr>
            <p:spPr>
              <a:xfrm rot="16200000">
                <a:off x="-263314" y="842683"/>
                <a:ext cx="533400" cy="5334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0" name="Oval 19"/>
              <p:cNvSpPr/>
              <p:nvPr userDrawn="1"/>
            </p:nvSpPr>
            <p:spPr>
              <a:xfrm>
                <a:off x="1558635" y="491274"/>
                <a:ext cx="228600" cy="1945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Pie 20"/>
              <p:cNvSpPr/>
              <p:nvPr userDrawn="1"/>
            </p:nvSpPr>
            <p:spPr>
              <a:xfrm>
                <a:off x="990600" y="-603972"/>
                <a:ext cx="1385455" cy="1205753"/>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2" name="Pie 21"/>
              <p:cNvSpPr/>
              <p:nvPr userDrawn="1"/>
            </p:nvSpPr>
            <p:spPr>
              <a:xfrm>
                <a:off x="5181600" y="-343143"/>
                <a:ext cx="1600200" cy="6858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3" name="Oval 22"/>
              <p:cNvSpPr/>
              <p:nvPr userDrawn="1"/>
            </p:nvSpPr>
            <p:spPr>
              <a:xfrm>
                <a:off x="5728855" y="62345"/>
                <a:ext cx="685800" cy="5334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Pie 23"/>
              <p:cNvSpPr/>
              <p:nvPr userDrawn="1"/>
            </p:nvSpPr>
            <p:spPr>
              <a:xfrm>
                <a:off x="6136341" y="-257607"/>
                <a:ext cx="838200" cy="527288"/>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5" name="Oval 24"/>
              <p:cNvSpPr/>
              <p:nvPr userDrawn="1"/>
            </p:nvSpPr>
            <p:spPr>
              <a:xfrm rot="4368687">
                <a:off x="3664192" y="-146482"/>
                <a:ext cx="581935" cy="909203"/>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Pie 25"/>
              <p:cNvSpPr/>
              <p:nvPr userDrawn="1"/>
            </p:nvSpPr>
            <p:spPr>
              <a:xfrm>
                <a:off x="4384965" y="-146937"/>
                <a:ext cx="300317" cy="300317"/>
              </a:xfrm>
              <a:prstGeom prst="pie">
                <a:avLst>
                  <a:gd name="adj1" fmla="val 0"/>
                  <a:gd name="adj2" fmla="val 10777084"/>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7" name="Pie 26"/>
              <p:cNvSpPr/>
              <p:nvPr userDrawn="1"/>
            </p:nvSpPr>
            <p:spPr>
              <a:xfrm>
                <a:off x="4756593" y="-119227"/>
                <a:ext cx="182880" cy="2286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Pie 27"/>
              <p:cNvSpPr/>
              <p:nvPr userDrawn="1"/>
            </p:nvSpPr>
            <p:spPr>
              <a:xfrm>
                <a:off x="5029200" y="-114543"/>
                <a:ext cx="228600" cy="2286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9" name="Oval 28"/>
              <p:cNvSpPr/>
              <p:nvPr userDrawn="1"/>
            </p:nvSpPr>
            <p:spPr>
              <a:xfrm>
                <a:off x="2403765" y="0"/>
                <a:ext cx="665018" cy="66501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0" name="Pie 29"/>
              <p:cNvSpPr/>
              <p:nvPr userDrawn="1"/>
            </p:nvSpPr>
            <p:spPr>
              <a:xfrm>
                <a:off x="3012141" y="-299172"/>
                <a:ext cx="838200" cy="6096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10" name="Pie 9"/>
            <p:cNvSpPr/>
            <p:nvPr userDrawn="1"/>
          </p:nvSpPr>
          <p:spPr>
            <a:xfrm rot="16200000">
              <a:off x="-431058" y="-79768"/>
              <a:ext cx="852056" cy="1136277"/>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Placeholder 1"/>
          <p:cNvSpPr>
            <a:spLocks noGrp="1"/>
          </p:cNvSpPr>
          <p:nvPr>
            <p:ph type="title"/>
          </p:nvPr>
        </p:nvSpPr>
        <p:spPr>
          <a:xfrm>
            <a:off x="712788" y="1371600"/>
            <a:ext cx="7716837" cy="1447800"/>
          </a:xfrm>
          <a:prstGeom prst="rect">
            <a:avLst/>
          </a:prstGeom>
        </p:spPr>
        <p:txBody>
          <a:bodyPr vert="horz" lIns="91440" tIns="45720" rIns="91440" bIns="45720" rtlCol="0" anchor="ctr">
            <a:noAutofit/>
          </a:bodyPr>
          <a:lstStyle/>
          <a:p>
            <a:r>
              <a:rPr lang="x-none"/>
              <a:t>Click to edit Master title style</a:t>
            </a:r>
            <a:endParaRPr/>
          </a:p>
        </p:txBody>
      </p:sp>
      <p:sp>
        <p:nvSpPr>
          <p:cNvPr id="3" name="Text Placeholder 2"/>
          <p:cNvSpPr>
            <a:spLocks noGrp="1"/>
          </p:cNvSpPr>
          <p:nvPr>
            <p:ph type="body" idx="1"/>
          </p:nvPr>
        </p:nvSpPr>
        <p:spPr>
          <a:xfrm>
            <a:off x="712788" y="3012142"/>
            <a:ext cx="7716838" cy="3388658"/>
          </a:xfrm>
          <a:prstGeom prst="rect">
            <a:avLst/>
          </a:prstGeom>
        </p:spPr>
        <p:txBody>
          <a:bodyPr vert="horz" lIns="91440" tIns="45720" rIns="91440" bIns="45720" rtlCol="0">
            <a:normAutofit/>
          </a:bodyPr>
          <a:lstStyle/>
          <a:p>
            <a:pPr lvl="0"/>
            <a:r>
              <a:rPr lang="x-none"/>
              <a:t>Click to edit Master text styles</a:t>
            </a:r>
          </a:p>
          <a:p>
            <a:pPr lvl="1"/>
            <a:r>
              <a:rPr lang="x-none"/>
              <a:t>Second level</a:t>
            </a:r>
          </a:p>
          <a:p>
            <a:pPr lvl="2"/>
            <a:r>
              <a:rPr lang="x-none"/>
              <a:t>Third level</a:t>
            </a:r>
          </a:p>
          <a:p>
            <a:pPr lvl="3"/>
            <a:r>
              <a:rPr lang="x-none"/>
              <a:t>Fourth level</a:t>
            </a:r>
          </a:p>
          <a:p>
            <a:pPr lvl="4"/>
            <a:r>
              <a:rPr lang="x-none"/>
              <a:t>Fifth level</a:t>
            </a:r>
            <a:endParaRPr dirty="0"/>
          </a:p>
        </p:txBody>
      </p:sp>
      <p:sp>
        <p:nvSpPr>
          <p:cNvPr id="4" name="Date Placeholder 3"/>
          <p:cNvSpPr>
            <a:spLocks noGrp="1"/>
          </p:cNvSpPr>
          <p:nvPr>
            <p:ph type="dt" sz="half" idx="2"/>
          </p:nvPr>
        </p:nvSpPr>
        <p:spPr>
          <a:xfrm>
            <a:off x="77040" y="300690"/>
            <a:ext cx="2743200" cy="182880"/>
          </a:xfrm>
          <a:prstGeom prst="rect">
            <a:avLst/>
          </a:prstGeom>
        </p:spPr>
        <p:txBody>
          <a:bodyPr vert="horz" lIns="91440" tIns="45720" rIns="91440" bIns="45720" rtlCol="0" anchor="ctr"/>
          <a:lstStyle>
            <a:lvl1pPr algn="l">
              <a:lnSpc>
                <a:spcPts val="1200"/>
              </a:lnSpc>
              <a:defRPr sz="1000" baseline="0">
                <a:solidFill>
                  <a:schemeClr val="bg1"/>
                </a:solidFill>
              </a:defRPr>
            </a:lvl1pPr>
          </a:lstStyle>
          <a:p>
            <a:fld id="{8F1B69E8-23E9-4C1F-AA2B-3C5BA6EDBEAE}" type="datetimeFigureOut">
              <a:rPr lang="en-US" smtClean="0"/>
              <a:t>1/29/2022</a:t>
            </a:fld>
            <a:endParaRPr lang="en-US"/>
          </a:p>
        </p:txBody>
      </p:sp>
      <p:sp>
        <p:nvSpPr>
          <p:cNvPr id="5" name="Footer Placeholder 4"/>
          <p:cNvSpPr>
            <a:spLocks noGrp="1"/>
          </p:cNvSpPr>
          <p:nvPr>
            <p:ph type="ftr" sz="quarter" idx="3"/>
          </p:nvPr>
        </p:nvSpPr>
        <p:spPr>
          <a:xfrm>
            <a:off x="76200" y="116541"/>
            <a:ext cx="2743200" cy="182880"/>
          </a:xfrm>
          <a:prstGeom prst="rect">
            <a:avLst/>
          </a:prstGeom>
        </p:spPr>
        <p:txBody>
          <a:bodyPr vert="horz" lIns="91440" tIns="45720" rIns="91440" bIns="45720" rtlCol="0" anchor="ctr"/>
          <a:lstStyle>
            <a:lvl1pPr algn="l">
              <a:lnSpc>
                <a:spcPts val="1200"/>
              </a:lnSpc>
              <a:defRPr sz="1000" baseline="0">
                <a:solidFill>
                  <a:schemeClr val="bg1"/>
                </a:solidFill>
              </a:defRPr>
            </a:lvl1pPr>
          </a:lstStyle>
          <a:p>
            <a:endParaRPr lang="en-US"/>
          </a:p>
        </p:txBody>
      </p:sp>
      <p:sp>
        <p:nvSpPr>
          <p:cNvPr id="6" name="Slide Number Placeholder 5"/>
          <p:cNvSpPr>
            <a:spLocks noGrp="1"/>
          </p:cNvSpPr>
          <p:nvPr>
            <p:ph type="sldNum" sz="quarter" idx="4"/>
          </p:nvPr>
        </p:nvSpPr>
        <p:spPr>
          <a:xfrm>
            <a:off x="76200" y="605491"/>
            <a:ext cx="1385887" cy="232710"/>
          </a:xfrm>
          <a:prstGeom prst="rect">
            <a:avLst/>
          </a:prstGeom>
        </p:spPr>
        <p:txBody>
          <a:bodyPr vert="horz" lIns="91440" tIns="45720" rIns="91440" bIns="45720" rtlCol="0" anchor="ctr"/>
          <a:lstStyle>
            <a:lvl1pPr algn="l">
              <a:defRPr sz="1200">
                <a:solidFill>
                  <a:schemeClr val="bg1"/>
                </a:solidFill>
              </a:defRPr>
            </a:lvl1pPr>
          </a:lstStyle>
          <a:p>
            <a:fld id="{4382A7F7-08BF-4252-8141-63FB96055BBB}" type="slidenum">
              <a:rPr lang="en-US" smtClean="0"/>
              <a:t>‹#›</a:t>
            </a:fld>
            <a:endParaRPr lang="en-US"/>
          </a:p>
        </p:txBody>
      </p:sp>
      <p:sp>
        <p:nvSpPr>
          <p:cNvPr id="31" name="Rectangle 30"/>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ts val="5600"/>
        </a:lnSpc>
        <a:spcBef>
          <a:spcPct val="0"/>
        </a:spcBef>
        <a:buNone/>
        <a:defRPr sz="4600" kern="1200">
          <a:solidFill>
            <a:schemeClr val="bg1"/>
          </a:solidFill>
          <a:latin typeface="+mj-lt"/>
          <a:ea typeface="+mj-ea"/>
          <a:cs typeface="+mj-cs"/>
        </a:defRPr>
      </a:lvl1pPr>
    </p:titleStyle>
    <p:bodyStyle>
      <a:lvl1pPr marL="342900" indent="-342900" algn="l" defTabSz="914400" rtl="0" eaLnBrk="1" latinLnBrk="0" hangingPunct="1">
        <a:spcBef>
          <a:spcPts val="0"/>
        </a:spcBef>
        <a:spcAft>
          <a:spcPts val="2000"/>
        </a:spcAft>
        <a:buFontTx/>
        <a:buBlip>
          <a:blip r:embed="rId17"/>
        </a:buBlip>
        <a:defRPr sz="2400" kern="1200">
          <a:solidFill>
            <a:schemeClr val="bg1"/>
          </a:solidFill>
          <a:effectLst>
            <a:outerShdw blurRad="38100" dist="38100" dir="2700000" algn="tl">
              <a:srgbClr val="000000">
                <a:alpha val="43137"/>
              </a:srgbClr>
            </a:outerShdw>
          </a:effectLst>
          <a:latin typeface="+mn-lt"/>
          <a:ea typeface="+mn-ea"/>
          <a:cs typeface="+mn-cs"/>
        </a:defRPr>
      </a:lvl1pPr>
      <a:lvl2pPr marL="631825" indent="-282575" algn="l" defTabSz="914400" rtl="0" eaLnBrk="1" latinLnBrk="0" hangingPunct="1">
        <a:spcBef>
          <a:spcPts val="0"/>
        </a:spcBef>
        <a:spcAft>
          <a:spcPts val="1000"/>
        </a:spcAft>
        <a:buFontTx/>
        <a:buBlip>
          <a:blip r:embed="rId17"/>
        </a:buBlip>
        <a:defRPr sz="2200" kern="1200">
          <a:solidFill>
            <a:schemeClr val="bg1"/>
          </a:solidFill>
          <a:effectLst>
            <a:outerShdw blurRad="38100" dist="38100" dir="2700000" algn="tl">
              <a:srgbClr val="000000">
                <a:alpha val="43137"/>
              </a:srgbClr>
            </a:outerShdw>
          </a:effectLst>
          <a:latin typeface="+mn-lt"/>
          <a:ea typeface="+mn-ea"/>
          <a:cs typeface="+mn-cs"/>
        </a:defRPr>
      </a:lvl2pPr>
      <a:lvl3pPr marL="914400" indent="-282575" algn="l" defTabSz="914400" rtl="0" eaLnBrk="1" latinLnBrk="0" hangingPunct="1">
        <a:spcBef>
          <a:spcPts val="0"/>
        </a:spcBef>
        <a:spcAft>
          <a:spcPts val="1000"/>
        </a:spcAft>
        <a:buFontTx/>
        <a:buBlip>
          <a:blip r:embed="rId17"/>
        </a:buBlip>
        <a:defRPr sz="2000" kern="1200">
          <a:solidFill>
            <a:schemeClr val="bg1"/>
          </a:solidFill>
          <a:effectLst>
            <a:outerShdw blurRad="38100" dist="38100" dir="2700000" algn="tl">
              <a:srgbClr val="000000">
                <a:alpha val="43137"/>
              </a:srgbClr>
            </a:outerShdw>
          </a:effectLst>
          <a:latin typeface="+mn-lt"/>
          <a:ea typeface="+mn-ea"/>
          <a:cs typeface="+mn-cs"/>
        </a:defRPr>
      </a:lvl3pPr>
      <a:lvl4pPr marL="1196975" indent="-282575" algn="l" defTabSz="914400" rtl="0" eaLnBrk="1" latinLnBrk="0" hangingPunct="1">
        <a:spcBef>
          <a:spcPts val="0"/>
        </a:spcBef>
        <a:spcAft>
          <a:spcPts val="1000"/>
        </a:spcAft>
        <a:buFontTx/>
        <a:buBlip>
          <a:blip r:embed="rId17"/>
        </a:buBlip>
        <a:defRPr sz="1800" kern="1200">
          <a:solidFill>
            <a:schemeClr val="bg1"/>
          </a:solidFill>
          <a:effectLst>
            <a:outerShdw blurRad="38100" dist="38100" dir="2700000" algn="tl">
              <a:srgbClr val="000000">
                <a:alpha val="43137"/>
              </a:srgbClr>
            </a:outerShdw>
          </a:effectLst>
          <a:latin typeface="+mn-lt"/>
          <a:ea typeface="+mn-ea"/>
          <a:cs typeface="+mn-cs"/>
        </a:defRPr>
      </a:lvl4pPr>
      <a:lvl5pPr marL="1492250" indent="-295275" algn="l" defTabSz="914400" rtl="0" eaLnBrk="1" latinLnBrk="0" hangingPunct="1">
        <a:spcBef>
          <a:spcPts val="0"/>
        </a:spcBef>
        <a:spcAft>
          <a:spcPts val="1000"/>
        </a:spcAft>
        <a:buFontTx/>
        <a:buBlip>
          <a:blip r:embed="rId17"/>
        </a:buBlip>
        <a:defRPr sz="1800" kern="1200">
          <a:solidFill>
            <a:schemeClr val="bg1"/>
          </a:solidFill>
          <a:effectLst>
            <a:outerShdw blurRad="38100" dist="38100" dir="2700000" algn="tl">
              <a:srgbClr val="000000">
                <a:alpha val="43137"/>
              </a:srgbClr>
            </a:outerShdw>
          </a:effectLst>
          <a:latin typeface="+mn-lt"/>
          <a:ea typeface="+mn-ea"/>
          <a:cs typeface="+mn-cs"/>
        </a:defRPr>
      </a:lvl5pPr>
      <a:lvl6pPr marL="1774825" indent="-288925" algn="l" defTabSz="914400" rtl="0" eaLnBrk="1" latinLnBrk="0" hangingPunct="1">
        <a:spcBef>
          <a:spcPts val="0"/>
        </a:spcBef>
        <a:spcAft>
          <a:spcPts val="600"/>
        </a:spcAft>
        <a:buFontTx/>
        <a:buBlip>
          <a:blip r:embed="rId17"/>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6pPr>
      <a:lvl7pPr marL="2055813" indent="-288925" algn="l" defTabSz="914400" rtl="0" eaLnBrk="1" latinLnBrk="0" hangingPunct="1">
        <a:spcBef>
          <a:spcPts val="0"/>
        </a:spcBef>
        <a:spcAft>
          <a:spcPts val="600"/>
        </a:spcAft>
        <a:buFontTx/>
        <a:buBlip>
          <a:blip r:embed="rId17"/>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7pPr>
      <a:lvl8pPr marL="2344738" indent="-288925" algn="l" defTabSz="914400" rtl="0" eaLnBrk="1" latinLnBrk="0" hangingPunct="1">
        <a:spcBef>
          <a:spcPts val="0"/>
        </a:spcBef>
        <a:spcAft>
          <a:spcPts val="600"/>
        </a:spcAft>
        <a:buFontTx/>
        <a:buBlip>
          <a:blip r:embed="rId17"/>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8pPr>
      <a:lvl9pPr marL="2625725" indent="-288925" algn="l" defTabSz="914400" rtl="0" eaLnBrk="1" latinLnBrk="0" hangingPunct="1">
        <a:spcBef>
          <a:spcPts val="0"/>
        </a:spcBef>
        <a:spcAft>
          <a:spcPts val="600"/>
        </a:spcAft>
        <a:buFontTx/>
        <a:buBlip>
          <a:blip r:embed="rId17"/>
        </a:buBlip>
        <a:defRPr lang="en-US" sz="1800" kern="1200" dirty="0">
          <a:solidFill>
            <a:schemeClr val="bg1"/>
          </a:solidFill>
          <a:effectLst>
            <a:outerShdw blurRad="38100" dist="38100" dir="2700000" algn="tl">
              <a:srgbClr val="000000">
                <a:alpha val="43137"/>
              </a:srgb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21042312">
            <a:off x="-81854" y="629896"/>
            <a:ext cx="9138807" cy="1455960"/>
          </a:xfrm>
        </p:spPr>
        <p:txBody>
          <a:bodyPr/>
          <a:lstStyle/>
          <a:p>
            <a:r>
              <a:rPr lang="en-US" sz="7200" dirty="0"/>
              <a:t>Entrepreneurship </a:t>
            </a:r>
          </a:p>
        </p:txBody>
      </p:sp>
      <p:sp>
        <p:nvSpPr>
          <p:cNvPr id="3" name="Subtitle 2"/>
          <p:cNvSpPr>
            <a:spLocks noGrp="1"/>
          </p:cNvSpPr>
          <p:nvPr>
            <p:ph type="subTitle" idx="1"/>
          </p:nvPr>
        </p:nvSpPr>
        <p:spPr>
          <a:xfrm rot="21060000">
            <a:off x="662173" y="3673299"/>
            <a:ext cx="8207906" cy="2094513"/>
          </a:xfrm>
        </p:spPr>
        <p:txBody>
          <a:bodyPr>
            <a:normAutofit fontScale="85000" lnSpcReduction="20000"/>
          </a:bodyPr>
          <a:lstStyle/>
          <a:p>
            <a:pPr algn="ctr"/>
            <a:endParaRPr lang="en-US" dirty="0"/>
          </a:p>
          <a:p>
            <a:pPr algn="ctr"/>
            <a:endParaRPr lang="en-US" dirty="0"/>
          </a:p>
          <a:p>
            <a:pPr algn="ctr"/>
            <a:r>
              <a:rPr lang="en-US" sz="3900" dirty="0">
                <a:solidFill>
                  <a:srgbClr val="FFFFFF"/>
                </a:solidFill>
              </a:rPr>
              <a:t>Dr. H. A. </a:t>
            </a:r>
            <a:r>
              <a:rPr lang="en-US" sz="3900" b="1" dirty="0" smtClean="0">
                <a:solidFill>
                  <a:srgbClr val="FFFFFF"/>
                </a:solidFill>
              </a:rPr>
              <a:t>Adele</a:t>
            </a:r>
            <a:r>
              <a:rPr lang="en-US" sz="3900" dirty="0" smtClean="0">
                <a:solidFill>
                  <a:srgbClr val="FFFFFF"/>
                </a:solidFill>
              </a:rPr>
              <a:t>, </a:t>
            </a:r>
            <a:r>
              <a:rPr lang="en-US" sz="3900" dirty="0" err="1" smtClean="0">
                <a:solidFill>
                  <a:srgbClr val="FFFFFF"/>
                </a:solidFill>
              </a:rPr>
              <a:t>FCEnt</a:t>
            </a:r>
            <a:endParaRPr lang="en-US" sz="3900" dirty="0">
              <a:solidFill>
                <a:srgbClr val="FFFFFF"/>
              </a:solidFill>
            </a:endParaRPr>
          </a:p>
          <a:p>
            <a:pPr algn="ctr"/>
            <a:endParaRPr lang="en-US" dirty="0"/>
          </a:p>
          <a:p>
            <a:pPr algn="ctr"/>
            <a:endParaRPr lang="en-US" dirty="0"/>
          </a:p>
          <a:p>
            <a:pPr algn="ctr"/>
            <a:r>
              <a:rPr lang="en-US" dirty="0"/>
              <a:t>Department of Management  and Accounting</a:t>
            </a:r>
          </a:p>
          <a:p>
            <a:pPr algn="ctr"/>
            <a:r>
              <a:rPr lang="en-US" dirty="0"/>
              <a:t>LAUTECH, </a:t>
            </a:r>
            <a:r>
              <a:rPr lang="en-US" dirty="0" err="1" smtClean="0"/>
              <a:t>Ogbomoso</a:t>
            </a:r>
            <a:r>
              <a:rPr lang="en-US" dirty="0" smtClean="0"/>
              <a:t>, Oyo State</a:t>
            </a:r>
            <a:r>
              <a:rPr lang="en-US" smtClean="0"/>
              <a:t>, Nigeria</a:t>
            </a:r>
            <a:endParaRPr lang="en-US" dirty="0"/>
          </a:p>
          <a:p>
            <a:endParaRPr lang="en-US" sz="4400" b="1" dirty="0"/>
          </a:p>
        </p:txBody>
      </p:sp>
      <p:sp>
        <p:nvSpPr>
          <p:cNvPr id="5" name="TextBox 4"/>
          <p:cNvSpPr txBox="1"/>
          <p:nvPr/>
        </p:nvSpPr>
        <p:spPr>
          <a:xfrm>
            <a:off x="4597053" y="6158197"/>
            <a:ext cx="4635115" cy="584775"/>
          </a:xfrm>
          <a:prstGeom prst="rect">
            <a:avLst/>
          </a:prstGeom>
          <a:noFill/>
        </p:spPr>
        <p:txBody>
          <a:bodyPr wrap="none" rtlCol="0">
            <a:spAutoFit/>
          </a:bodyPr>
          <a:lstStyle/>
          <a:p>
            <a:pPr algn="ctr"/>
            <a:r>
              <a:rPr lang="en-US" sz="1600" dirty="0"/>
              <a:t>Department of Management  and Accounting</a:t>
            </a:r>
          </a:p>
          <a:p>
            <a:pPr algn="ctr"/>
            <a:r>
              <a:rPr lang="en-US" sz="1600" dirty="0"/>
              <a:t>LAUTECH, </a:t>
            </a:r>
            <a:r>
              <a:rPr lang="en-US" sz="1600" dirty="0" err="1"/>
              <a:t>Ogbomoso</a:t>
            </a:r>
            <a:endParaRPr lang="en-US" sz="1600" dirty="0"/>
          </a:p>
        </p:txBody>
      </p:sp>
    </p:spTree>
    <p:extLst>
      <p:ext uri="{BB962C8B-B14F-4D97-AF65-F5344CB8AC3E}">
        <p14:creationId xmlns:p14="http://schemas.microsoft.com/office/powerpoint/2010/main" val="3613754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9A6A28-381F-4851-9A86-6FA1FCA83537}"/>
              </a:ext>
            </a:extLst>
          </p:cNvPr>
          <p:cNvSpPr>
            <a:spLocks noGrp="1"/>
          </p:cNvSpPr>
          <p:nvPr>
            <p:ph type="title"/>
          </p:nvPr>
        </p:nvSpPr>
        <p:spPr>
          <a:xfrm>
            <a:off x="0" y="252664"/>
            <a:ext cx="9144000" cy="794084"/>
          </a:xfrm>
        </p:spPr>
        <p:txBody>
          <a:bodyPr/>
          <a:lstStyle/>
          <a:p>
            <a:r>
              <a:rPr lang="en-CA" dirty="0"/>
              <a:t>Chapter Objectives</a:t>
            </a:r>
            <a:endParaRPr lang="x-none" dirty="0"/>
          </a:p>
        </p:txBody>
      </p:sp>
      <p:sp>
        <p:nvSpPr>
          <p:cNvPr id="3" name="Content Placeholder 2">
            <a:extLst>
              <a:ext uri="{FF2B5EF4-FFF2-40B4-BE49-F238E27FC236}">
                <a16:creationId xmlns:a16="http://schemas.microsoft.com/office/drawing/2014/main" xmlns="" id="{0D08D522-46BA-4DCB-8CDD-372237BD1278}"/>
              </a:ext>
            </a:extLst>
          </p:cNvPr>
          <p:cNvSpPr>
            <a:spLocks noGrp="1"/>
          </p:cNvSpPr>
          <p:nvPr>
            <p:ph idx="1"/>
          </p:nvPr>
        </p:nvSpPr>
        <p:spPr>
          <a:xfrm>
            <a:off x="-1" y="1167063"/>
            <a:ext cx="9047747" cy="5690937"/>
          </a:xfrm>
        </p:spPr>
        <p:txBody>
          <a:bodyPr/>
          <a:lstStyle/>
          <a:p>
            <a:r>
              <a:rPr lang="en-CA" dirty="0"/>
              <a:t>At the end of this lecture, learners must understand:</a:t>
            </a:r>
          </a:p>
          <a:p>
            <a:r>
              <a:rPr lang="en-CA" dirty="0"/>
              <a:t>- a business firm;</a:t>
            </a:r>
          </a:p>
          <a:p>
            <a:r>
              <a:rPr lang="en-CA" dirty="0"/>
              <a:t>- a business venture;</a:t>
            </a:r>
          </a:p>
          <a:p>
            <a:r>
              <a:rPr lang="en-CA" dirty="0"/>
              <a:t>- entrepreneurship concept;</a:t>
            </a:r>
          </a:p>
          <a:p>
            <a:r>
              <a:rPr lang="en-CA" dirty="0"/>
              <a:t>- processual nature of entrepreneurship; and </a:t>
            </a:r>
          </a:p>
          <a:p>
            <a:r>
              <a:rPr lang="en-CA" dirty="0"/>
              <a:t>- who is an entrepreneur. </a:t>
            </a:r>
            <a:endParaRPr lang="x-none" dirty="0"/>
          </a:p>
        </p:txBody>
      </p:sp>
    </p:spTree>
    <p:extLst>
      <p:ext uri="{BB962C8B-B14F-4D97-AF65-F5344CB8AC3E}">
        <p14:creationId xmlns:p14="http://schemas.microsoft.com/office/powerpoint/2010/main" val="2614154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6600" dirty="0"/>
              <a:t>Introduction</a:t>
            </a:r>
          </a:p>
        </p:txBody>
      </p:sp>
      <p:sp>
        <p:nvSpPr>
          <p:cNvPr id="3" name="Content Placeholder 2"/>
          <p:cNvSpPr>
            <a:spLocks noGrp="1"/>
          </p:cNvSpPr>
          <p:nvPr>
            <p:ph idx="1"/>
          </p:nvPr>
        </p:nvSpPr>
        <p:spPr>
          <a:xfrm>
            <a:off x="0" y="2466474"/>
            <a:ext cx="9144000" cy="4283242"/>
          </a:xfrm>
        </p:spPr>
        <p:txBody>
          <a:bodyPr>
            <a:normAutofit/>
          </a:bodyPr>
          <a:lstStyle/>
          <a:p>
            <a:r>
              <a:rPr lang="en-US" sz="3600" dirty="0"/>
              <a:t>A business firm </a:t>
            </a:r>
            <a:r>
              <a:rPr lang="en-US" sz="1400" dirty="0"/>
              <a:t>A commercial entity established either to produce goods/services, or to distribute same, with a view to making profits. </a:t>
            </a:r>
          </a:p>
          <a:p>
            <a:r>
              <a:rPr lang="en-US" sz="3600" dirty="0"/>
              <a:t>An Enterprise</a:t>
            </a:r>
            <a:r>
              <a:rPr lang="en-US" sz="1400" dirty="0"/>
              <a:t> A business firm that has growth-trajectories embedded in its plan</a:t>
            </a:r>
          </a:p>
          <a:p>
            <a:r>
              <a:rPr lang="en-US" sz="3600" dirty="0"/>
              <a:t>Entrepreneurship </a:t>
            </a:r>
            <a:r>
              <a:rPr lang="en-GB" sz="1400" dirty="0">
                <a:effectLst/>
              </a:rPr>
              <a:t>‘</a:t>
            </a:r>
            <a:r>
              <a:rPr lang="en-GB" sz="1400" i="1" dirty="0">
                <a:effectLst/>
              </a:rPr>
              <a:t>Any activity that involves the discovery, evaluation, and exploitation of opportunities to introduce new goods and services, new ways of organising, opening new markets, new processes, and discovering new raw materials </a:t>
            </a:r>
            <a:r>
              <a:rPr lang="en-GB" sz="1600" b="1" i="1" dirty="0">
                <a:effectLst/>
              </a:rPr>
              <a:t>through organising efforts that previously had not existed</a:t>
            </a:r>
            <a:r>
              <a:rPr lang="en-GB" sz="1600" b="1" dirty="0">
                <a:effectLst/>
              </a:rPr>
              <a:t>.’</a:t>
            </a:r>
            <a:endParaRPr lang="en-US" sz="1600" b="1" dirty="0"/>
          </a:p>
        </p:txBody>
      </p:sp>
    </p:spTree>
    <p:extLst>
      <p:ext uri="{BB962C8B-B14F-4D97-AF65-F5344CB8AC3E}">
        <p14:creationId xmlns:p14="http://schemas.microsoft.com/office/powerpoint/2010/main" val="2689062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9E8584-8132-4220-9583-5C1CC2D54F77}"/>
              </a:ext>
            </a:extLst>
          </p:cNvPr>
          <p:cNvSpPr>
            <a:spLocks noGrp="1"/>
          </p:cNvSpPr>
          <p:nvPr>
            <p:ph type="title"/>
          </p:nvPr>
        </p:nvSpPr>
        <p:spPr>
          <a:xfrm>
            <a:off x="0" y="0"/>
            <a:ext cx="9144000" cy="743919"/>
          </a:xfrm>
        </p:spPr>
        <p:txBody>
          <a:bodyPr/>
          <a:lstStyle/>
          <a:p>
            <a:r>
              <a:rPr lang="en-CA" sz="3600" dirty="0"/>
              <a:t>The Entrepreneurship concept</a:t>
            </a:r>
            <a:endParaRPr lang="x-none" sz="3600" dirty="0"/>
          </a:p>
        </p:txBody>
      </p:sp>
      <p:sp>
        <p:nvSpPr>
          <p:cNvPr id="3" name="Content Placeholder 2">
            <a:extLst>
              <a:ext uri="{FF2B5EF4-FFF2-40B4-BE49-F238E27FC236}">
                <a16:creationId xmlns:a16="http://schemas.microsoft.com/office/drawing/2014/main" xmlns="" id="{87B21B31-B8D5-4E6F-B987-1CD188A3ACFD}"/>
              </a:ext>
            </a:extLst>
          </p:cNvPr>
          <p:cNvSpPr>
            <a:spLocks noGrp="1"/>
          </p:cNvSpPr>
          <p:nvPr>
            <p:ph idx="1"/>
          </p:nvPr>
        </p:nvSpPr>
        <p:spPr>
          <a:xfrm>
            <a:off x="0" y="852407"/>
            <a:ext cx="9144000" cy="6005593"/>
          </a:xfrm>
        </p:spPr>
        <p:txBody>
          <a:bodyPr>
            <a:normAutofit/>
          </a:bodyPr>
          <a:lstStyle/>
          <a:p>
            <a:pPr algn="just"/>
            <a:r>
              <a:rPr lang="en-US" b="1" dirty="0"/>
              <a:t>The taxonomy of entrepreneurship can be condensed into three key intellectual traditions:  Austrian, Chicago and German school of thoughts:</a:t>
            </a:r>
          </a:p>
          <a:p>
            <a:pPr marL="0" indent="0" algn="just">
              <a:buNone/>
            </a:pPr>
            <a:endParaRPr lang="en-US" b="1" dirty="0"/>
          </a:p>
          <a:p>
            <a:pPr algn="just"/>
            <a:r>
              <a:rPr lang="en-US" b="1" dirty="0"/>
              <a:t> </a:t>
            </a:r>
            <a:r>
              <a:rPr lang="en-US" b="1" dirty="0" err="1"/>
              <a:t>Kirzner</a:t>
            </a:r>
            <a:r>
              <a:rPr lang="en-US" b="1" dirty="0"/>
              <a:t> (1973; 1979): links E to business creation. A process of being alert to opportunities and creating a vehicle to exploit them. </a:t>
            </a:r>
            <a:r>
              <a:rPr lang="en-US" b="1" dirty="0">
                <a:solidFill>
                  <a:schemeClr val="accent4"/>
                </a:solidFill>
              </a:rPr>
              <a:t>Focuses on the formation of new enterprises and the conditions that facilitate them.</a:t>
            </a:r>
          </a:p>
          <a:p>
            <a:pPr algn="just"/>
            <a:endParaRPr lang="en-US" b="1" dirty="0"/>
          </a:p>
          <a:p>
            <a:pPr algn="just"/>
            <a:r>
              <a:rPr lang="en-US" b="1" dirty="0"/>
              <a:t>Knight, (1921): stresses the importance of risk-taking and the bearing of uncertainty. </a:t>
            </a:r>
            <a:r>
              <a:rPr lang="en-US" b="1" dirty="0">
                <a:solidFill>
                  <a:schemeClr val="accent4"/>
                </a:solidFill>
              </a:rPr>
              <a:t>Predicated it on </a:t>
            </a:r>
            <a:r>
              <a:rPr lang="en-US" b="1" dirty="0">
                <a:solidFill>
                  <a:schemeClr val="accent4"/>
                </a:solidFill>
                <a:effectLst/>
              </a:rPr>
              <a:t>a</a:t>
            </a:r>
            <a:r>
              <a:rPr lang="en-US" dirty="0">
                <a:solidFill>
                  <a:schemeClr val="accent4"/>
                </a:solidFill>
                <a:effectLst/>
              </a:rPr>
              <a:t>ffordable loss, rather than expected returns i.e. calculated risks</a:t>
            </a:r>
            <a:endParaRPr lang="x-none" dirty="0">
              <a:solidFill>
                <a:schemeClr val="accent4"/>
              </a:solidFill>
            </a:endParaRPr>
          </a:p>
        </p:txBody>
      </p:sp>
    </p:spTree>
    <p:extLst>
      <p:ext uri="{BB962C8B-B14F-4D97-AF65-F5344CB8AC3E}">
        <p14:creationId xmlns:p14="http://schemas.microsoft.com/office/powerpoint/2010/main" val="1219100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BB3A08-D5B1-4236-B5F9-F29AC4C3B500}"/>
              </a:ext>
            </a:extLst>
          </p:cNvPr>
          <p:cNvSpPr>
            <a:spLocks noGrp="1"/>
          </p:cNvSpPr>
          <p:nvPr>
            <p:ph type="title"/>
          </p:nvPr>
        </p:nvSpPr>
        <p:spPr>
          <a:xfrm>
            <a:off x="0" y="0"/>
            <a:ext cx="9144000" cy="774915"/>
          </a:xfrm>
        </p:spPr>
        <p:txBody>
          <a:bodyPr/>
          <a:lstStyle/>
          <a:p>
            <a:r>
              <a:rPr lang="en-CA" sz="3600" dirty="0"/>
              <a:t>The Entrepreneurship concept</a:t>
            </a:r>
            <a:endParaRPr lang="x-none" sz="3600" dirty="0"/>
          </a:p>
        </p:txBody>
      </p:sp>
      <p:sp>
        <p:nvSpPr>
          <p:cNvPr id="3" name="Content Placeholder 2">
            <a:extLst>
              <a:ext uri="{FF2B5EF4-FFF2-40B4-BE49-F238E27FC236}">
                <a16:creationId xmlns:a16="http://schemas.microsoft.com/office/drawing/2014/main" xmlns="" id="{5A6F4364-6425-4479-AF77-DABD1961D35F}"/>
              </a:ext>
            </a:extLst>
          </p:cNvPr>
          <p:cNvSpPr>
            <a:spLocks noGrp="1"/>
          </p:cNvSpPr>
          <p:nvPr>
            <p:ph idx="1"/>
          </p:nvPr>
        </p:nvSpPr>
        <p:spPr>
          <a:xfrm>
            <a:off x="0" y="774915"/>
            <a:ext cx="9144000" cy="6083085"/>
          </a:xfrm>
        </p:spPr>
        <p:txBody>
          <a:bodyPr/>
          <a:lstStyle/>
          <a:p>
            <a:pPr algn="just"/>
            <a:endParaRPr lang="en-US" b="1" dirty="0"/>
          </a:p>
          <a:p>
            <a:pPr algn="just"/>
            <a:r>
              <a:rPr lang="en-US" b="1" dirty="0"/>
              <a:t>Schumpeter (1934), links E to innovation: That manifests in 5 methods viz: product; marketing; process; administrative , and new raw materials innovations</a:t>
            </a:r>
          </a:p>
          <a:p>
            <a:pPr algn="just"/>
            <a:r>
              <a:rPr lang="en-US" b="1" dirty="0">
                <a:solidFill>
                  <a:schemeClr val="accent4"/>
                </a:solidFill>
              </a:rPr>
              <a:t>It concentrates on the role of new resource combinations as a process of creative destruction. </a:t>
            </a:r>
          </a:p>
          <a:p>
            <a:pPr algn="just"/>
            <a:endParaRPr lang="en-US" b="1" dirty="0"/>
          </a:p>
          <a:p>
            <a:pPr algn="just"/>
            <a:r>
              <a:rPr lang="en-US" b="1" dirty="0"/>
              <a:t>A summary definition may be that an entrepreneur is someone who exploits opportunities often through the recombination of existing resources whilst bearing the uncertainty in the undertaking.</a:t>
            </a:r>
            <a:endParaRPr lang="x-none" b="1" dirty="0"/>
          </a:p>
          <a:p>
            <a:endParaRPr lang="x-none" dirty="0"/>
          </a:p>
        </p:txBody>
      </p:sp>
    </p:spTree>
    <p:extLst>
      <p:ext uri="{BB962C8B-B14F-4D97-AF65-F5344CB8AC3E}">
        <p14:creationId xmlns:p14="http://schemas.microsoft.com/office/powerpoint/2010/main" val="2910112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9474" y="1502280"/>
            <a:ext cx="8319500" cy="400110"/>
          </a:xfrm>
          <a:prstGeom prst="rect">
            <a:avLst/>
          </a:prstGeom>
          <a:noFill/>
        </p:spPr>
        <p:txBody>
          <a:bodyPr wrap="square" rtlCol="0">
            <a:spAutoFit/>
          </a:bodyPr>
          <a:lstStyle/>
          <a:p>
            <a:r>
              <a:rPr lang="en-US" sz="2000" dirty="0"/>
              <a:t>Share &amp; </a:t>
            </a:r>
            <a:r>
              <a:rPr lang="en-US" sz="2000" dirty="0" err="1"/>
              <a:t>Venkataramn</a:t>
            </a:r>
            <a:r>
              <a:rPr lang="en-US" sz="2000" dirty="0"/>
              <a:t> (2000) observe Entrepreneurship is about</a:t>
            </a:r>
          </a:p>
        </p:txBody>
      </p:sp>
      <p:sp>
        <p:nvSpPr>
          <p:cNvPr id="3" name="TextBox 2"/>
          <p:cNvSpPr txBox="1"/>
          <p:nvPr/>
        </p:nvSpPr>
        <p:spPr>
          <a:xfrm>
            <a:off x="1036696" y="2280600"/>
            <a:ext cx="7386473" cy="4154983"/>
          </a:xfrm>
          <a:prstGeom prst="rect">
            <a:avLst/>
          </a:prstGeom>
          <a:noFill/>
        </p:spPr>
        <p:txBody>
          <a:bodyPr wrap="square" rtlCol="0">
            <a:spAutoFit/>
          </a:bodyPr>
          <a:lstStyle/>
          <a:p>
            <a:pPr marL="285750" indent="-285750">
              <a:buFontTx/>
              <a:buChar char="-"/>
            </a:pPr>
            <a:r>
              <a:rPr lang="en-US" sz="2400" dirty="0">
                <a:solidFill>
                  <a:schemeClr val="bg1"/>
                </a:solidFill>
              </a:rPr>
              <a:t>Why, When and How opportunities for the creation of goods and services come into existence</a:t>
            </a:r>
          </a:p>
          <a:p>
            <a:pPr marL="285750" indent="-285750">
              <a:buFontTx/>
              <a:buChar char="-"/>
            </a:pPr>
            <a:endParaRPr lang="en-US" sz="2400" dirty="0">
              <a:solidFill>
                <a:schemeClr val="bg1"/>
              </a:solidFill>
            </a:endParaRPr>
          </a:p>
          <a:p>
            <a:pPr marL="285750" indent="-285750">
              <a:buFontTx/>
              <a:buChar char="-"/>
            </a:pPr>
            <a:r>
              <a:rPr lang="en-US" sz="2400" dirty="0">
                <a:solidFill>
                  <a:schemeClr val="bg1"/>
                </a:solidFill>
              </a:rPr>
              <a:t>Why when and How some people and not others discover and exploit these opportunities</a:t>
            </a:r>
          </a:p>
          <a:p>
            <a:pPr marL="285750" indent="-285750">
              <a:buFontTx/>
              <a:buChar char="-"/>
            </a:pPr>
            <a:endParaRPr lang="en-US" sz="2400" dirty="0">
              <a:solidFill>
                <a:schemeClr val="bg1"/>
              </a:solidFill>
            </a:endParaRPr>
          </a:p>
          <a:p>
            <a:pPr marL="285750" indent="-285750">
              <a:buFontTx/>
              <a:buChar char="-"/>
            </a:pPr>
            <a:r>
              <a:rPr lang="en-US" sz="2400" dirty="0">
                <a:solidFill>
                  <a:schemeClr val="bg1"/>
                </a:solidFill>
              </a:rPr>
              <a:t>Why, When and How different modes of actions are used to exploit Entrepreneurship opportunities</a:t>
            </a:r>
          </a:p>
        </p:txBody>
      </p:sp>
    </p:spTree>
    <p:extLst>
      <p:ext uri="{BB962C8B-B14F-4D97-AF65-F5344CB8AC3E}">
        <p14:creationId xmlns:p14="http://schemas.microsoft.com/office/powerpoint/2010/main" val="2490159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788" y="1399460"/>
            <a:ext cx="7716837" cy="932974"/>
          </a:xfrm>
        </p:spPr>
        <p:txBody>
          <a:bodyPr/>
          <a:lstStyle/>
          <a:p>
            <a:pPr algn="ctr"/>
            <a:r>
              <a:rPr lang="en-US" dirty="0"/>
              <a:t>ENTREPRENEURSHIP</a:t>
            </a:r>
          </a:p>
        </p:txBody>
      </p:sp>
      <p:sp>
        <p:nvSpPr>
          <p:cNvPr id="4" name="TextBox 3"/>
          <p:cNvSpPr txBox="1"/>
          <p:nvPr/>
        </p:nvSpPr>
        <p:spPr>
          <a:xfrm>
            <a:off x="2501098" y="2112147"/>
            <a:ext cx="4482971" cy="584775"/>
          </a:xfrm>
          <a:prstGeom prst="rect">
            <a:avLst/>
          </a:prstGeom>
          <a:noFill/>
        </p:spPr>
        <p:txBody>
          <a:bodyPr wrap="square" rtlCol="0">
            <a:spAutoFit/>
          </a:bodyPr>
          <a:lstStyle/>
          <a:p>
            <a:r>
              <a:rPr lang="en-US" sz="3200" dirty="0">
                <a:solidFill>
                  <a:srgbClr val="FFFFFF"/>
                </a:solidFill>
              </a:rPr>
              <a:t>2 Working Definitions</a:t>
            </a:r>
          </a:p>
        </p:txBody>
      </p:sp>
      <p:sp>
        <p:nvSpPr>
          <p:cNvPr id="5" name="TextBox 4"/>
          <p:cNvSpPr txBox="1"/>
          <p:nvPr/>
        </p:nvSpPr>
        <p:spPr>
          <a:xfrm>
            <a:off x="712788" y="3112606"/>
            <a:ext cx="8349320" cy="4154984"/>
          </a:xfrm>
          <a:prstGeom prst="rect">
            <a:avLst/>
          </a:prstGeom>
          <a:noFill/>
        </p:spPr>
        <p:txBody>
          <a:bodyPr wrap="square" rtlCol="0">
            <a:spAutoFit/>
          </a:bodyPr>
          <a:lstStyle/>
          <a:p>
            <a:r>
              <a:rPr lang="en-US" sz="2400" dirty="0">
                <a:solidFill>
                  <a:srgbClr val="FFFFFF"/>
                </a:solidFill>
              </a:rPr>
              <a:t>Entrepreneurship connotes a special innate ability to sense and act on opportunity, combining out-of-the-box-thinking with a unique brand of determination to  create and bring about something new to the world.</a:t>
            </a:r>
          </a:p>
          <a:p>
            <a:endParaRPr lang="en-US" sz="2400" dirty="0">
              <a:solidFill>
                <a:srgbClr val="FFFFFF"/>
              </a:solidFill>
            </a:endParaRPr>
          </a:p>
          <a:p>
            <a:r>
              <a:rPr lang="en-US" sz="2400" dirty="0">
                <a:solidFill>
                  <a:srgbClr val="FFFFFF"/>
                </a:solidFill>
              </a:rPr>
              <a:t> It is a process involving the discovery,  evaluation, and exploitation of opportunities to introduce new goods, services, processes, markets and discovering new raw materials thru </a:t>
            </a:r>
            <a:r>
              <a:rPr lang="en-US" sz="2400" dirty="0" err="1">
                <a:solidFill>
                  <a:srgbClr val="FFFFFF"/>
                </a:solidFill>
              </a:rPr>
              <a:t>organising</a:t>
            </a:r>
            <a:r>
              <a:rPr lang="en-US" sz="2400" dirty="0">
                <a:solidFill>
                  <a:srgbClr val="FFFFFF"/>
                </a:solidFill>
              </a:rPr>
              <a:t> efforts that  is simply novel.</a:t>
            </a:r>
            <a:r>
              <a:rPr lang="en-GB" sz="2400" dirty="0">
                <a:solidFill>
                  <a:srgbClr val="000000"/>
                </a:solidFill>
                <a:latin typeface="Calibri"/>
                <a:ea typeface="Arial"/>
                <a:cs typeface="Times New Roman"/>
              </a:rPr>
              <a:t>’</a:t>
            </a:r>
            <a:r>
              <a:rPr lang="en-US" sz="2400" dirty="0">
                <a:solidFill>
                  <a:srgbClr val="FFFFFF"/>
                </a:solidFill>
              </a:rPr>
              <a:t> </a:t>
            </a:r>
          </a:p>
          <a:p>
            <a:pPr marR="0" lvl="0" algn="just" fontAlgn="base">
              <a:spcBef>
                <a:spcPts val="0"/>
              </a:spcBef>
              <a:spcAft>
                <a:spcPts val="0"/>
              </a:spcAft>
              <a:tabLst>
                <a:tab pos="457200" algn="l"/>
              </a:tabLst>
            </a:pPr>
            <a:endParaRPr lang="en-US" sz="2400" dirty="0">
              <a:latin typeface="Times New Roman"/>
              <a:ea typeface="Times New Roman"/>
            </a:endParaRPr>
          </a:p>
          <a:p>
            <a:endParaRPr lang="en-US" sz="2400" dirty="0">
              <a:solidFill>
                <a:srgbClr val="FFFFFF"/>
              </a:solidFill>
            </a:endParaRPr>
          </a:p>
        </p:txBody>
      </p:sp>
    </p:spTree>
    <p:extLst>
      <p:ext uri="{BB962C8B-B14F-4D97-AF65-F5344CB8AC3E}">
        <p14:creationId xmlns:p14="http://schemas.microsoft.com/office/powerpoint/2010/main" val="1456704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9579" y="1186085"/>
            <a:ext cx="5342910" cy="584776"/>
          </a:xfrm>
          <a:prstGeom prst="rect">
            <a:avLst/>
          </a:prstGeom>
          <a:noFill/>
        </p:spPr>
        <p:txBody>
          <a:bodyPr wrap="none" rtlCol="0">
            <a:spAutoFit/>
          </a:bodyPr>
          <a:lstStyle/>
          <a:p>
            <a:r>
              <a:rPr lang="en-US" sz="3200" dirty="0">
                <a:solidFill>
                  <a:srgbClr val="FFFFFF"/>
                </a:solidFill>
              </a:rPr>
              <a:t>Entrepreneurship is not</a:t>
            </a:r>
            <a:r>
              <a:rPr lang="mr-IN" sz="3200" dirty="0">
                <a:solidFill>
                  <a:srgbClr val="FFFFFF"/>
                </a:solidFill>
              </a:rPr>
              <a:t>….</a:t>
            </a:r>
            <a:endParaRPr lang="en-US" sz="3200" dirty="0">
              <a:solidFill>
                <a:srgbClr val="FFFFFF"/>
              </a:solidFill>
            </a:endParaRPr>
          </a:p>
        </p:txBody>
      </p:sp>
      <p:sp>
        <p:nvSpPr>
          <p:cNvPr id="3" name="TextBox 2"/>
          <p:cNvSpPr txBox="1"/>
          <p:nvPr/>
        </p:nvSpPr>
        <p:spPr>
          <a:xfrm>
            <a:off x="3673615" y="1744124"/>
            <a:ext cx="4329840" cy="1754326"/>
          </a:xfrm>
          <a:prstGeom prst="rect">
            <a:avLst/>
          </a:prstGeom>
          <a:noFill/>
        </p:spPr>
        <p:txBody>
          <a:bodyPr wrap="none" rtlCol="0">
            <a:spAutoFit/>
          </a:bodyPr>
          <a:lstStyle/>
          <a:p>
            <a:r>
              <a:rPr lang="en-US" sz="3600" dirty="0">
                <a:solidFill>
                  <a:srgbClr val="FFFFFF"/>
                </a:solidFill>
              </a:rPr>
              <a:t>a single event</a:t>
            </a:r>
          </a:p>
          <a:p>
            <a:r>
              <a:rPr lang="en-US" sz="3600" dirty="0">
                <a:solidFill>
                  <a:srgbClr val="FFFFFF"/>
                </a:solidFill>
              </a:rPr>
              <a:t>vocational training</a:t>
            </a:r>
          </a:p>
          <a:p>
            <a:r>
              <a:rPr lang="en-US" sz="3600" dirty="0">
                <a:solidFill>
                  <a:srgbClr val="FFFFFF"/>
                </a:solidFill>
              </a:rPr>
              <a:t>Small Business</a:t>
            </a:r>
          </a:p>
        </p:txBody>
      </p:sp>
      <p:sp>
        <p:nvSpPr>
          <p:cNvPr id="4" name="TextBox 3"/>
          <p:cNvSpPr txBox="1"/>
          <p:nvPr/>
        </p:nvSpPr>
        <p:spPr>
          <a:xfrm>
            <a:off x="1149689" y="3642441"/>
            <a:ext cx="3287879" cy="584776"/>
          </a:xfrm>
          <a:prstGeom prst="rect">
            <a:avLst/>
          </a:prstGeom>
          <a:noFill/>
        </p:spPr>
        <p:txBody>
          <a:bodyPr wrap="none" rtlCol="0">
            <a:spAutoFit/>
          </a:bodyPr>
          <a:lstStyle/>
          <a:p>
            <a:r>
              <a:rPr lang="en-US" sz="3200" dirty="0">
                <a:solidFill>
                  <a:srgbClr val="FFFFFF"/>
                </a:solidFill>
              </a:rPr>
              <a:t>But a process</a:t>
            </a:r>
            <a:r>
              <a:rPr lang="mr-IN" sz="3200" dirty="0">
                <a:solidFill>
                  <a:srgbClr val="FFFFFF"/>
                </a:solidFill>
              </a:rPr>
              <a:t>…</a:t>
            </a:r>
            <a:endParaRPr lang="en-US" sz="3200" dirty="0">
              <a:solidFill>
                <a:srgbClr val="FFFFFF"/>
              </a:solidFill>
            </a:endParaRPr>
          </a:p>
        </p:txBody>
      </p:sp>
      <p:sp>
        <p:nvSpPr>
          <p:cNvPr id="5" name="TextBox 4"/>
          <p:cNvSpPr txBox="1"/>
          <p:nvPr/>
        </p:nvSpPr>
        <p:spPr>
          <a:xfrm>
            <a:off x="1203165" y="4486806"/>
            <a:ext cx="7402187" cy="1569660"/>
          </a:xfrm>
          <a:prstGeom prst="rect">
            <a:avLst/>
          </a:prstGeom>
          <a:noFill/>
        </p:spPr>
        <p:txBody>
          <a:bodyPr wrap="none" rtlCol="0">
            <a:spAutoFit/>
          </a:bodyPr>
          <a:lstStyle/>
          <a:p>
            <a:r>
              <a:rPr lang="mr-IN" sz="3200" dirty="0">
                <a:solidFill>
                  <a:srgbClr val="FFFFFF"/>
                </a:solidFill>
              </a:rPr>
              <a:t>…</a:t>
            </a:r>
            <a:r>
              <a:rPr lang="en-US" sz="3200" dirty="0">
                <a:solidFill>
                  <a:srgbClr val="FFFFFF"/>
                </a:solidFill>
              </a:rPr>
              <a:t>a dynamic and contingent process</a:t>
            </a:r>
          </a:p>
          <a:p>
            <a:r>
              <a:rPr lang="en-US" sz="3200" dirty="0">
                <a:solidFill>
                  <a:srgbClr val="FFFFFF"/>
                </a:solidFill>
              </a:rPr>
              <a:t>flexibly connecting people in search</a:t>
            </a:r>
          </a:p>
          <a:p>
            <a:r>
              <a:rPr lang="en-US" sz="3200" dirty="0">
                <a:solidFill>
                  <a:srgbClr val="FFFFFF"/>
                </a:solidFill>
              </a:rPr>
              <a:t>and exploitation of opportunities</a:t>
            </a:r>
          </a:p>
        </p:txBody>
      </p:sp>
    </p:spTree>
    <p:extLst>
      <p:ext uri="{BB962C8B-B14F-4D97-AF65-F5344CB8AC3E}">
        <p14:creationId xmlns:p14="http://schemas.microsoft.com/office/powerpoint/2010/main" val="3175711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3377" y="1310104"/>
            <a:ext cx="8740519" cy="954107"/>
          </a:xfrm>
          <a:prstGeom prst="rect">
            <a:avLst/>
          </a:prstGeom>
          <a:noFill/>
        </p:spPr>
        <p:txBody>
          <a:bodyPr wrap="none" rtlCol="0">
            <a:spAutoFit/>
          </a:bodyPr>
          <a:lstStyle/>
          <a:p>
            <a:r>
              <a:rPr lang="en-US" sz="2800" dirty="0">
                <a:solidFill>
                  <a:srgbClr val="FFFFFF"/>
                </a:solidFill>
              </a:rPr>
              <a:t>Relationship between</a:t>
            </a:r>
          </a:p>
          <a:p>
            <a:r>
              <a:rPr lang="en-US" sz="2800" dirty="0">
                <a:solidFill>
                  <a:srgbClr val="FFFFFF"/>
                </a:solidFill>
              </a:rPr>
              <a:t>Entrepreneurship, Enterprise and Small Business</a:t>
            </a:r>
          </a:p>
        </p:txBody>
      </p:sp>
      <p:sp>
        <p:nvSpPr>
          <p:cNvPr id="3" name="Oval 2"/>
          <p:cNvSpPr/>
          <p:nvPr/>
        </p:nvSpPr>
        <p:spPr>
          <a:xfrm>
            <a:off x="2499871" y="2606839"/>
            <a:ext cx="4277895" cy="2660316"/>
          </a:xfrm>
          <a:prstGeom prst="ellipse">
            <a:avLst/>
          </a:prstGeom>
          <a:no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Oval 3"/>
          <p:cNvSpPr/>
          <p:nvPr/>
        </p:nvSpPr>
        <p:spPr>
          <a:xfrm>
            <a:off x="2499871" y="3455749"/>
            <a:ext cx="4277895" cy="2660316"/>
          </a:xfrm>
          <a:prstGeom prst="ellipse">
            <a:avLst/>
          </a:prstGeom>
          <a:noFill/>
          <a:ln w="2540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p:nvSpPr>
        <p:spPr>
          <a:xfrm>
            <a:off x="3756497" y="2826493"/>
            <a:ext cx="1758715" cy="461665"/>
          </a:xfrm>
          <a:prstGeom prst="rect">
            <a:avLst/>
          </a:prstGeom>
          <a:noFill/>
        </p:spPr>
        <p:txBody>
          <a:bodyPr wrap="none" rtlCol="0">
            <a:spAutoFit/>
          </a:bodyPr>
          <a:lstStyle/>
          <a:p>
            <a:r>
              <a:rPr lang="en-US" sz="2400" dirty="0">
                <a:solidFill>
                  <a:srgbClr val="FFFFFF"/>
                </a:solidFill>
              </a:rPr>
              <a:t>Enterprise</a:t>
            </a:r>
          </a:p>
        </p:txBody>
      </p:sp>
      <p:sp>
        <p:nvSpPr>
          <p:cNvPr id="6" name="TextBox 5"/>
          <p:cNvSpPr txBox="1"/>
          <p:nvPr/>
        </p:nvSpPr>
        <p:spPr>
          <a:xfrm>
            <a:off x="3062715" y="4013789"/>
            <a:ext cx="3239940" cy="523220"/>
          </a:xfrm>
          <a:prstGeom prst="rect">
            <a:avLst/>
          </a:prstGeom>
          <a:noFill/>
        </p:spPr>
        <p:txBody>
          <a:bodyPr wrap="none" rtlCol="0">
            <a:spAutoFit/>
          </a:bodyPr>
          <a:lstStyle/>
          <a:p>
            <a:r>
              <a:rPr lang="en-US" sz="2800" dirty="0">
                <a:solidFill>
                  <a:srgbClr val="FFFFFF"/>
                </a:solidFill>
              </a:rPr>
              <a:t>Entrepreneurship</a:t>
            </a:r>
          </a:p>
        </p:txBody>
      </p:sp>
      <p:sp>
        <p:nvSpPr>
          <p:cNvPr id="7" name="TextBox 6"/>
          <p:cNvSpPr txBox="1"/>
          <p:nvPr/>
        </p:nvSpPr>
        <p:spPr>
          <a:xfrm>
            <a:off x="3569345" y="5400839"/>
            <a:ext cx="2448807" cy="461665"/>
          </a:xfrm>
          <a:prstGeom prst="rect">
            <a:avLst/>
          </a:prstGeom>
          <a:noFill/>
        </p:spPr>
        <p:txBody>
          <a:bodyPr wrap="none" rtlCol="0">
            <a:spAutoFit/>
          </a:bodyPr>
          <a:lstStyle/>
          <a:p>
            <a:r>
              <a:rPr lang="en-US" sz="2400" dirty="0">
                <a:solidFill>
                  <a:srgbClr val="FFFFFF"/>
                </a:solidFill>
              </a:rPr>
              <a:t>Small Business</a:t>
            </a:r>
          </a:p>
        </p:txBody>
      </p:sp>
    </p:spTree>
    <p:extLst>
      <p:ext uri="{BB962C8B-B14F-4D97-AF65-F5344CB8AC3E}">
        <p14:creationId xmlns:p14="http://schemas.microsoft.com/office/powerpoint/2010/main" val="3384330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5368" y="1127934"/>
            <a:ext cx="3920915" cy="400110"/>
          </a:xfrm>
          <a:prstGeom prst="rect">
            <a:avLst/>
          </a:prstGeom>
          <a:noFill/>
        </p:spPr>
        <p:txBody>
          <a:bodyPr wrap="none" rtlCol="0">
            <a:spAutoFit/>
          </a:bodyPr>
          <a:lstStyle/>
          <a:p>
            <a:r>
              <a:rPr lang="en-US" sz="2000" dirty="0">
                <a:solidFill>
                  <a:srgbClr val="FFFFFF"/>
                </a:solidFill>
              </a:rPr>
              <a:t>Entrepreneurship is a process</a:t>
            </a:r>
          </a:p>
        </p:txBody>
      </p:sp>
      <p:sp>
        <p:nvSpPr>
          <p:cNvPr id="3" name="TextBox 2"/>
          <p:cNvSpPr txBox="1"/>
          <p:nvPr/>
        </p:nvSpPr>
        <p:spPr>
          <a:xfrm>
            <a:off x="754360" y="1731386"/>
            <a:ext cx="8238119" cy="1015663"/>
          </a:xfrm>
          <a:prstGeom prst="rect">
            <a:avLst/>
          </a:prstGeom>
          <a:noFill/>
        </p:spPr>
        <p:txBody>
          <a:bodyPr wrap="square" rtlCol="0">
            <a:spAutoFit/>
          </a:bodyPr>
          <a:lstStyle/>
          <a:p>
            <a:r>
              <a:rPr lang="en-US" sz="2000" dirty="0">
                <a:solidFill>
                  <a:srgbClr val="FFFFFF"/>
                </a:solidFill>
              </a:rPr>
              <a:t>A combination of Individual, Group and Social-Level  variables</a:t>
            </a:r>
          </a:p>
          <a:p>
            <a:endParaRPr lang="en-US" sz="2000" dirty="0">
              <a:solidFill>
                <a:srgbClr val="FFFFFF"/>
              </a:solidFill>
            </a:endParaRPr>
          </a:p>
          <a:p>
            <a:endParaRPr lang="en-US" sz="2000" dirty="0">
              <a:solidFill>
                <a:srgbClr val="FFFFFF"/>
              </a:solidFill>
            </a:endParaRPr>
          </a:p>
        </p:txBody>
      </p:sp>
      <p:sp>
        <p:nvSpPr>
          <p:cNvPr id="4" name="TextBox 3"/>
          <p:cNvSpPr txBox="1"/>
          <p:nvPr/>
        </p:nvSpPr>
        <p:spPr>
          <a:xfrm>
            <a:off x="802110" y="2539989"/>
            <a:ext cx="8341890" cy="707886"/>
          </a:xfrm>
          <a:prstGeom prst="rect">
            <a:avLst/>
          </a:prstGeom>
          <a:noFill/>
        </p:spPr>
        <p:txBody>
          <a:bodyPr wrap="square" rtlCol="0">
            <a:spAutoFit/>
          </a:bodyPr>
          <a:lstStyle/>
          <a:p>
            <a:r>
              <a:rPr lang="en-US" sz="2000" b="1" dirty="0">
                <a:solidFill>
                  <a:srgbClr val="FFFFFF"/>
                </a:solidFill>
              </a:rPr>
              <a:t>Individual</a:t>
            </a:r>
            <a:r>
              <a:rPr lang="en-US" sz="2000" dirty="0">
                <a:solidFill>
                  <a:srgbClr val="FFFFFF"/>
                </a:solidFill>
              </a:rPr>
              <a:t> </a:t>
            </a:r>
            <a:r>
              <a:rPr lang="mr-IN" sz="2000" dirty="0">
                <a:solidFill>
                  <a:srgbClr val="FFFFFF"/>
                </a:solidFill>
              </a:rPr>
              <a:t>–</a:t>
            </a:r>
            <a:r>
              <a:rPr lang="en-US" sz="2000" dirty="0">
                <a:solidFill>
                  <a:srgbClr val="FFFFFF"/>
                </a:solidFill>
              </a:rPr>
              <a:t> Skills, Motives, Characteristics</a:t>
            </a:r>
            <a:r>
              <a:rPr lang="mr-IN" sz="2000" dirty="0">
                <a:solidFill>
                  <a:srgbClr val="FFFFFF"/>
                </a:solidFill>
              </a:rPr>
              <a:t>…</a:t>
            </a:r>
            <a:r>
              <a:rPr lang="en-CA" sz="2000" dirty="0">
                <a:solidFill>
                  <a:srgbClr val="FFFFFF"/>
                </a:solidFill>
              </a:rPr>
              <a:t> that demonstrate ability to transform ideas into reality.</a:t>
            </a:r>
            <a:endParaRPr lang="en-US" sz="2000" dirty="0">
              <a:solidFill>
                <a:srgbClr val="FFFFFF"/>
              </a:solidFill>
            </a:endParaRPr>
          </a:p>
        </p:txBody>
      </p:sp>
      <p:sp>
        <p:nvSpPr>
          <p:cNvPr id="5" name="TextBox 4"/>
          <p:cNvSpPr txBox="1"/>
          <p:nvPr/>
        </p:nvSpPr>
        <p:spPr>
          <a:xfrm>
            <a:off x="240632" y="3261886"/>
            <a:ext cx="9099901" cy="1015663"/>
          </a:xfrm>
          <a:prstGeom prst="rect">
            <a:avLst/>
          </a:prstGeom>
          <a:noFill/>
        </p:spPr>
        <p:txBody>
          <a:bodyPr wrap="square" rtlCol="0">
            <a:spAutoFit/>
          </a:bodyPr>
          <a:lstStyle/>
          <a:p>
            <a:r>
              <a:rPr lang="en-US" sz="2000" b="1" dirty="0">
                <a:solidFill>
                  <a:srgbClr val="FFFFFF"/>
                </a:solidFill>
              </a:rPr>
              <a:t>Group </a:t>
            </a:r>
            <a:r>
              <a:rPr lang="mr-IN" sz="2000" dirty="0">
                <a:solidFill>
                  <a:srgbClr val="FFFFFF"/>
                </a:solidFill>
              </a:rPr>
              <a:t>–</a:t>
            </a:r>
            <a:r>
              <a:rPr lang="en-US" sz="2000" dirty="0">
                <a:solidFill>
                  <a:srgbClr val="FFFFFF"/>
                </a:solidFill>
              </a:rPr>
              <a:t> Cross-fertilization of ideas, input from others, effectiveness</a:t>
            </a:r>
          </a:p>
          <a:p>
            <a:r>
              <a:rPr lang="en-US" sz="2000" dirty="0">
                <a:solidFill>
                  <a:srgbClr val="FFFFFF"/>
                </a:solidFill>
              </a:rPr>
              <a:t> of interactions with partners, funders, customers, suppliers,</a:t>
            </a:r>
          </a:p>
          <a:p>
            <a:r>
              <a:rPr lang="en-US" sz="2000" dirty="0">
                <a:solidFill>
                  <a:srgbClr val="FFFFFF"/>
                </a:solidFill>
              </a:rPr>
              <a:t> employees, team mates etc. working together as a team</a:t>
            </a:r>
          </a:p>
        </p:txBody>
      </p:sp>
      <p:sp>
        <p:nvSpPr>
          <p:cNvPr id="6" name="TextBox 5"/>
          <p:cNvSpPr txBox="1"/>
          <p:nvPr/>
        </p:nvSpPr>
        <p:spPr>
          <a:xfrm>
            <a:off x="754361" y="4518511"/>
            <a:ext cx="6572331" cy="707886"/>
          </a:xfrm>
          <a:prstGeom prst="rect">
            <a:avLst/>
          </a:prstGeom>
          <a:noFill/>
        </p:spPr>
        <p:txBody>
          <a:bodyPr wrap="none" rtlCol="0">
            <a:spAutoFit/>
          </a:bodyPr>
          <a:lstStyle/>
          <a:p>
            <a:r>
              <a:rPr lang="en-US" sz="2000" b="1" dirty="0">
                <a:solidFill>
                  <a:srgbClr val="FFFFFF"/>
                </a:solidFill>
              </a:rPr>
              <a:t>Social</a:t>
            </a:r>
            <a:r>
              <a:rPr lang="en-US" sz="2000" dirty="0">
                <a:solidFill>
                  <a:srgbClr val="FFFFFF"/>
                </a:solidFill>
              </a:rPr>
              <a:t> </a:t>
            </a:r>
            <a:r>
              <a:rPr lang="mr-IN" sz="2000" dirty="0">
                <a:solidFill>
                  <a:srgbClr val="FFFFFF"/>
                </a:solidFill>
              </a:rPr>
              <a:t>–</a:t>
            </a:r>
            <a:r>
              <a:rPr lang="en-US" sz="2000" dirty="0">
                <a:solidFill>
                  <a:srgbClr val="FFFFFF"/>
                </a:solidFill>
              </a:rPr>
              <a:t> Economic conditions, Government policies,</a:t>
            </a:r>
          </a:p>
          <a:p>
            <a:r>
              <a:rPr lang="en-US" sz="2000" dirty="0">
                <a:solidFill>
                  <a:srgbClr val="FFFFFF"/>
                </a:solidFill>
              </a:rPr>
              <a:t>			Technology etc.</a:t>
            </a:r>
          </a:p>
        </p:txBody>
      </p:sp>
    </p:spTree>
    <p:extLst>
      <p:ext uri="{BB962C8B-B14F-4D97-AF65-F5344CB8AC3E}">
        <p14:creationId xmlns:p14="http://schemas.microsoft.com/office/powerpoint/2010/main" val="1300777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8421" y="1122947"/>
            <a:ext cx="4726358" cy="461665"/>
          </a:xfrm>
          <a:prstGeom prst="rect">
            <a:avLst/>
          </a:prstGeom>
          <a:noFill/>
        </p:spPr>
        <p:txBody>
          <a:bodyPr wrap="none" rtlCol="0">
            <a:spAutoFit/>
          </a:bodyPr>
          <a:lstStyle/>
          <a:p>
            <a:r>
              <a:rPr lang="en-US" sz="2400" dirty="0">
                <a:solidFill>
                  <a:srgbClr val="FFFFFF"/>
                </a:solidFill>
              </a:rPr>
              <a:t>The Entrepreneurship Process</a:t>
            </a:r>
          </a:p>
        </p:txBody>
      </p:sp>
      <p:sp>
        <p:nvSpPr>
          <p:cNvPr id="3" name="Rectangle 2"/>
          <p:cNvSpPr/>
          <p:nvPr/>
        </p:nvSpPr>
        <p:spPr>
          <a:xfrm>
            <a:off x="357413" y="2027141"/>
            <a:ext cx="1327198" cy="10399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Idea Generation</a:t>
            </a:r>
          </a:p>
          <a:p>
            <a:pPr algn="ctr"/>
            <a:r>
              <a:rPr lang="en-US" sz="1200" dirty="0"/>
              <a:t>&amp;</a:t>
            </a:r>
          </a:p>
          <a:p>
            <a:pPr algn="ctr"/>
            <a:r>
              <a:rPr lang="en-US" sz="1200" dirty="0"/>
              <a:t>Opportunity Recognition</a:t>
            </a:r>
          </a:p>
        </p:txBody>
      </p:sp>
      <p:sp>
        <p:nvSpPr>
          <p:cNvPr id="4" name="Rectangle 3"/>
          <p:cNvSpPr/>
          <p:nvPr/>
        </p:nvSpPr>
        <p:spPr>
          <a:xfrm>
            <a:off x="1904918" y="2010741"/>
            <a:ext cx="1244480" cy="106416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Initial Decision</a:t>
            </a:r>
          </a:p>
          <a:p>
            <a:pPr algn="ctr"/>
            <a:r>
              <a:rPr lang="en-US" sz="1200" dirty="0"/>
              <a:t>to Proceed</a:t>
            </a:r>
          </a:p>
        </p:txBody>
      </p:sp>
      <p:sp>
        <p:nvSpPr>
          <p:cNvPr id="5" name="Rectangle 4"/>
          <p:cNvSpPr/>
          <p:nvPr/>
        </p:nvSpPr>
        <p:spPr>
          <a:xfrm>
            <a:off x="3372285" y="1995914"/>
            <a:ext cx="1261247" cy="107849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100" dirty="0"/>
              <a:t>Assembling</a:t>
            </a:r>
          </a:p>
          <a:p>
            <a:pPr algn="ctr"/>
            <a:endParaRPr lang="en-US" sz="1100" dirty="0"/>
          </a:p>
          <a:p>
            <a:pPr algn="ctr"/>
            <a:r>
              <a:rPr lang="en-US" sz="1100" dirty="0"/>
              <a:t>Critical Resources:</a:t>
            </a:r>
          </a:p>
          <a:p>
            <a:pPr algn="ctr"/>
            <a:endParaRPr lang="en-US" sz="700" dirty="0"/>
          </a:p>
          <a:p>
            <a:pPr algn="ctr"/>
            <a:r>
              <a:rPr lang="en-US" sz="700" dirty="0"/>
              <a:t>Information, finance, materials, people etc.</a:t>
            </a:r>
          </a:p>
        </p:txBody>
      </p:sp>
      <p:sp>
        <p:nvSpPr>
          <p:cNvPr id="6" name="Rectangle 5"/>
          <p:cNvSpPr/>
          <p:nvPr/>
        </p:nvSpPr>
        <p:spPr>
          <a:xfrm>
            <a:off x="4833590" y="1995913"/>
            <a:ext cx="1253470" cy="107184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Actual Launch of New Venture</a:t>
            </a:r>
          </a:p>
        </p:txBody>
      </p:sp>
      <p:sp>
        <p:nvSpPr>
          <p:cNvPr id="7" name="Rectangle 6"/>
          <p:cNvSpPr/>
          <p:nvPr/>
        </p:nvSpPr>
        <p:spPr>
          <a:xfrm>
            <a:off x="6233133" y="2017821"/>
            <a:ext cx="1231092" cy="105271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Building a Successful</a:t>
            </a:r>
          </a:p>
          <a:p>
            <a:pPr algn="ctr"/>
            <a:r>
              <a:rPr lang="en-US" sz="1200" dirty="0"/>
              <a:t>Organization</a:t>
            </a:r>
          </a:p>
        </p:txBody>
      </p:sp>
      <p:sp>
        <p:nvSpPr>
          <p:cNvPr id="8" name="Rectangle 7"/>
          <p:cNvSpPr/>
          <p:nvPr/>
        </p:nvSpPr>
        <p:spPr>
          <a:xfrm>
            <a:off x="7671564" y="2049209"/>
            <a:ext cx="1199493" cy="102569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Harvesting</a:t>
            </a:r>
          </a:p>
          <a:p>
            <a:pPr algn="ctr"/>
            <a:r>
              <a:rPr lang="en-US" sz="1200" dirty="0"/>
              <a:t>The</a:t>
            </a:r>
          </a:p>
          <a:p>
            <a:pPr algn="ctr"/>
            <a:r>
              <a:rPr lang="en-US" sz="1200" dirty="0"/>
              <a:t>Reward</a:t>
            </a:r>
          </a:p>
        </p:txBody>
      </p:sp>
      <p:cxnSp>
        <p:nvCxnSpPr>
          <p:cNvPr id="10" name="Straight Arrow Connector 9"/>
          <p:cNvCxnSpPr>
            <a:stCxn id="3" idx="3"/>
            <a:endCxn id="4" idx="1"/>
          </p:cNvCxnSpPr>
          <p:nvPr/>
        </p:nvCxnSpPr>
        <p:spPr>
          <a:xfrm flipV="1">
            <a:off x="1684611" y="2542821"/>
            <a:ext cx="220307" cy="429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a:stCxn id="4" idx="3"/>
            <a:endCxn id="5" idx="1"/>
          </p:cNvCxnSpPr>
          <p:nvPr/>
        </p:nvCxnSpPr>
        <p:spPr>
          <a:xfrm flipV="1">
            <a:off x="3149398" y="2535164"/>
            <a:ext cx="222887" cy="76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a:stCxn id="5" idx="3"/>
            <a:endCxn id="6" idx="1"/>
          </p:cNvCxnSpPr>
          <p:nvPr/>
        </p:nvCxnSpPr>
        <p:spPr>
          <a:xfrm flipV="1">
            <a:off x="4633532" y="2531838"/>
            <a:ext cx="200058" cy="332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6" idx="3"/>
            <a:endCxn id="7" idx="1"/>
          </p:cNvCxnSpPr>
          <p:nvPr/>
        </p:nvCxnSpPr>
        <p:spPr>
          <a:xfrm>
            <a:off x="6087060" y="2531838"/>
            <a:ext cx="146073" cy="1233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a:stCxn id="7" idx="3"/>
            <a:endCxn id="8" idx="1"/>
          </p:cNvCxnSpPr>
          <p:nvPr/>
        </p:nvCxnSpPr>
        <p:spPr>
          <a:xfrm>
            <a:off x="7464225" y="2544177"/>
            <a:ext cx="207339" cy="17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4" name="Arrow: Curved Left 13">
            <a:extLst>
              <a:ext uri="{FF2B5EF4-FFF2-40B4-BE49-F238E27FC236}">
                <a16:creationId xmlns:a16="http://schemas.microsoft.com/office/drawing/2014/main" xmlns="" id="{8C085E22-FF8F-4486-B80A-344F4F2314F1}"/>
              </a:ext>
            </a:extLst>
          </p:cNvPr>
          <p:cNvSpPr/>
          <p:nvPr/>
        </p:nvSpPr>
        <p:spPr>
          <a:xfrm rot="5400000">
            <a:off x="3934562" y="-341009"/>
            <a:ext cx="1274874" cy="826249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dirty="0">
              <a:solidFill>
                <a:schemeClr val="tx1"/>
              </a:solidFill>
            </a:endParaRPr>
          </a:p>
        </p:txBody>
      </p:sp>
    </p:spTree>
    <p:extLst>
      <p:ext uri="{BB962C8B-B14F-4D97-AF65-F5344CB8AC3E}">
        <p14:creationId xmlns:p14="http://schemas.microsoft.com/office/powerpoint/2010/main" val="1792169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2788" y="1371600"/>
            <a:ext cx="8431212" cy="1447800"/>
          </a:xfrm>
        </p:spPr>
        <p:txBody>
          <a:bodyPr/>
          <a:lstStyle/>
          <a:p>
            <a:r>
              <a:rPr lang="en-US" dirty="0"/>
              <a:t>The Entrepreneur </a:t>
            </a:r>
            <a:r>
              <a:rPr lang="en-US" sz="1600" dirty="0"/>
              <a:t> </a:t>
            </a:r>
            <a:br>
              <a:rPr lang="en-US" sz="1600" dirty="0"/>
            </a:br>
            <a:r>
              <a:rPr lang="en-US" sz="1600" dirty="0"/>
              <a:t>an individual who perpetually lives in a situation of unsatisfactory equilibrium…</a:t>
            </a:r>
          </a:p>
        </p:txBody>
      </p:sp>
      <p:sp>
        <p:nvSpPr>
          <p:cNvPr id="4" name="TextBox 3"/>
          <p:cNvSpPr txBox="1"/>
          <p:nvPr/>
        </p:nvSpPr>
        <p:spPr>
          <a:xfrm>
            <a:off x="84222" y="3275262"/>
            <a:ext cx="9203800" cy="2492990"/>
          </a:xfrm>
          <a:prstGeom prst="rect">
            <a:avLst/>
          </a:prstGeom>
          <a:noFill/>
        </p:spPr>
        <p:txBody>
          <a:bodyPr wrap="square" rtlCol="0">
            <a:spAutoFit/>
          </a:bodyPr>
          <a:lstStyle/>
          <a:p>
            <a:pPr marL="285750" indent="-285750">
              <a:buFontTx/>
              <a:buChar char="-"/>
            </a:pPr>
            <a:r>
              <a:rPr lang="en-US" sz="4400" dirty="0">
                <a:solidFill>
                  <a:srgbClr val="FFFFFF"/>
                </a:solidFill>
              </a:rPr>
              <a:t>An Individual: </a:t>
            </a:r>
            <a:r>
              <a:rPr lang="en-US" sz="3200" dirty="0">
                <a:solidFill>
                  <a:srgbClr val="FFFFFF"/>
                </a:solidFill>
              </a:rPr>
              <a:t>with innate abilities…</a:t>
            </a:r>
          </a:p>
          <a:p>
            <a:pPr marL="285750" indent="-285750">
              <a:buFontTx/>
              <a:buChar char="-"/>
            </a:pPr>
            <a:r>
              <a:rPr lang="en-US" dirty="0"/>
              <a:t>someone who is alert to sense opportunities often through locally available resources create a vehicle to capture value from it.</a:t>
            </a:r>
          </a:p>
          <a:p>
            <a:r>
              <a:rPr lang="en-US" dirty="0"/>
              <a:t>                             The nexus of opportunity and enterprise.</a:t>
            </a:r>
            <a:endParaRPr lang="en-US" sz="4400" dirty="0">
              <a:solidFill>
                <a:srgbClr val="FFFFFF"/>
              </a:solidFill>
            </a:endParaRPr>
          </a:p>
          <a:p>
            <a:pPr marL="285750" indent="-285750">
              <a:buFontTx/>
              <a:buChar char="-"/>
            </a:pPr>
            <a:r>
              <a:rPr lang="en-US" sz="4400" dirty="0">
                <a:solidFill>
                  <a:srgbClr val="FFFFFF"/>
                </a:solidFill>
              </a:rPr>
              <a:t>A Group: </a:t>
            </a:r>
            <a:r>
              <a:rPr lang="en-US" sz="3200" dirty="0">
                <a:solidFill>
                  <a:srgbClr val="FFFFFF"/>
                </a:solidFill>
              </a:rPr>
              <a:t>that share ideas, vision…</a:t>
            </a:r>
            <a:r>
              <a:rPr lang="en-US" sz="3200" dirty="0"/>
              <a:t> </a:t>
            </a:r>
          </a:p>
          <a:p>
            <a:pPr marL="285750" indent="-285750">
              <a:buFontTx/>
              <a:buChar char="-"/>
            </a:pPr>
            <a:r>
              <a:rPr lang="en-US" sz="1400" dirty="0"/>
              <a:t>Working together as a team, contributing resources, … to transform idea into reality.</a:t>
            </a:r>
            <a:endParaRPr lang="en-US" sz="1400" dirty="0">
              <a:solidFill>
                <a:srgbClr val="FFFFFF"/>
              </a:solidFill>
            </a:endParaRPr>
          </a:p>
        </p:txBody>
      </p:sp>
    </p:spTree>
    <p:extLst>
      <p:ext uri="{BB962C8B-B14F-4D97-AF65-F5344CB8AC3E}">
        <p14:creationId xmlns:p14="http://schemas.microsoft.com/office/powerpoint/2010/main" val="1975824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60" y="0"/>
            <a:ext cx="9084039" cy="6985416"/>
          </a:xfrm>
        </p:spPr>
        <p:txBody>
          <a:bodyPr/>
          <a:lstStyle/>
          <a:p>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r>
              <a:rPr lang="en-US" dirty="0"/>
              <a:t>Attributes</a:t>
            </a:r>
            <a:r>
              <a:rPr lang="en-US" sz="3200" dirty="0"/>
              <a:t/>
            </a:r>
            <a:br>
              <a:rPr lang="en-US" sz="3200" dirty="0"/>
            </a:br>
            <a:r>
              <a:rPr lang="en-US" sz="3200" dirty="0"/>
              <a:t>As affirmed by Martin and </a:t>
            </a:r>
            <a:r>
              <a:rPr lang="en-US" sz="3200" dirty="0" err="1"/>
              <a:t>Osberg</a:t>
            </a:r>
            <a:r>
              <a:rPr lang="en-US" sz="3200" dirty="0"/>
              <a:t> (2007), entrepreneurs possess a unique set of characteristics including </a:t>
            </a:r>
            <a:r>
              <a:rPr lang="en-US" sz="3200" b="1" i="1" dirty="0"/>
              <a:t>inspiration, creativity, direct action, courage and fortitude</a:t>
            </a:r>
            <a:r>
              <a:rPr lang="en-US" sz="3200" dirty="0"/>
              <a:t> that are fundamental to the process of innovation.</a:t>
            </a:r>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endParaRPr lang="en-US" dirty="0"/>
          </a:p>
        </p:txBody>
      </p:sp>
    </p:spTree>
    <p:extLst>
      <p:ext uri="{BB962C8B-B14F-4D97-AF65-F5344CB8AC3E}">
        <p14:creationId xmlns:p14="http://schemas.microsoft.com/office/powerpoint/2010/main" val="863044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956"/>
            <a:ext cx="9144000" cy="534844"/>
          </a:xfrm>
        </p:spPr>
        <p:txBody>
          <a:bodyPr/>
          <a:lstStyle/>
          <a:p>
            <a:r>
              <a:rPr lang="en-US" dirty="0"/>
              <a:t>Attributes ….</a:t>
            </a:r>
          </a:p>
        </p:txBody>
      </p:sp>
      <p:sp>
        <p:nvSpPr>
          <p:cNvPr id="4" name="Vertical Text Placeholder 3"/>
          <p:cNvSpPr>
            <a:spLocks noGrp="1"/>
          </p:cNvSpPr>
          <p:nvPr>
            <p:ph type="body" orient="vert" idx="1"/>
          </p:nvPr>
        </p:nvSpPr>
        <p:spPr>
          <a:xfrm rot="16200000">
            <a:off x="1434379" y="-875578"/>
            <a:ext cx="6275244" cy="9144000"/>
          </a:xfrm>
        </p:spPr>
        <p:txBody>
          <a:bodyPr>
            <a:normAutofit/>
          </a:bodyPr>
          <a:lstStyle/>
          <a:p>
            <a:endParaRPr lang="en-US" sz="3200" dirty="0">
              <a:effectLst/>
            </a:endParaRPr>
          </a:p>
          <a:p>
            <a:r>
              <a:rPr lang="en-US" sz="3200" dirty="0">
                <a:effectLst/>
              </a:rPr>
              <a:t>Inspiration –</a:t>
            </a:r>
            <a:r>
              <a:rPr lang="en-US" sz="2400" dirty="0">
                <a:effectLst/>
              </a:rPr>
              <a:t> this is a burning desire to change for the best a situation of unpleasant equilibrium that is being tolerated by the majority.</a:t>
            </a:r>
          </a:p>
          <a:p>
            <a:r>
              <a:rPr lang="en-US" sz="2800" dirty="0">
                <a:effectLst/>
              </a:rPr>
              <a:t>Creativity – </a:t>
            </a:r>
            <a:r>
              <a:rPr lang="en-US" sz="2400" dirty="0">
                <a:effectLst/>
              </a:rPr>
              <a:t>this is the ability to turn new and imaginative ideas to reality, to perceive a situation in a new/different ways to find hiding patterns, to conjecture connections between seemingly unrelated phenomena with a view to generate new, effective and efficient solutions to a problem.</a:t>
            </a:r>
            <a:endParaRPr lang="en-US" sz="2400" dirty="0"/>
          </a:p>
        </p:txBody>
      </p:sp>
    </p:spTree>
    <p:extLst>
      <p:ext uri="{BB962C8B-B14F-4D97-AF65-F5344CB8AC3E}">
        <p14:creationId xmlns:p14="http://schemas.microsoft.com/office/powerpoint/2010/main" val="757087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A1B8C1-8C53-432D-AD81-AEA67E4182EB}"/>
              </a:ext>
            </a:extLst>
          </p:cNvPr>
          <p:cNvSpPr>
            <a:spLocks noGrp="1"/>
          </p:cNvSpPr>
          <p:nvPr>
            <p:ph type="title"/>
          </p:nvPr>
        </p:nvSpPr>
        <p:spPr>
          <a:xfrm>
            <a:off x="0" y="0"/>
            <a:ext cx="9144000" cy="5676900"/>
          </a:xfrm>
        </p:spPr>
        <p:txBody>
          <a:bodyPr/>
          <a:lstStyle/>
          <a:p>
            <a:pPr>
              <a:lnSpc>
                <a:spcPct val="100000"/>
              </a:lnSpc>
            </a:pPr>
            <a:r>
              <a:rPr lang="en-CA" dirty="0"/>
              <a:t/>
            </a:r>
            <a:br>
              <a:rPr lang="en-CA" dirty="0"/>
            </a:br>
            <a:r>
              <a:rPr lang="en-CA" dirty="0"/>
              <a:t/>
            </a:r>
            <a:br>
              <a:rPr lang="en-CA" dirty="0"/>
            </a:br>
            <a:r>
              <a:rPr lang="en-CA" dirty="0"/>
              <a:t>Attributes …</a:t>
            </a:r>
            <a:r>
              <a:rPr lang="en-CA" sz="3200" dirty="0"/>
              <a:t/>
            </a:r>
            <a:br>
              <a:rPr lang="en-CA" sz="3200" dirty="0"/>
            </a:br>
            <a:r>
              <a:rPr lang="en-US" sz="2800" dirty="0"/>
              <a:t>Direct action – an entrepreneur takes direct action to transform his creative ideas into reality. Once inspired, he demonstrates utmost confidence that the ideas can work.</a:t>
            </a:r>
            <a:br>
              <a:rPr lang="en-US" sz="2800" dirty="0"/>
            </a:br>
            <a:r>
              <a:rPr lang="en-US" sz="2800" dirty="0"/>
              <a:t/>
            </a:r>
            <a:br>
              <a:rPr lang="en-US" sz="2800" dirty="0"/>
            </a:br>
            <a:r>
              <a:rPr lang="en-US" sz="2800" dirty="0"/>
              <a:t>Courage – an entrepreneur demonstrates courage by taking the risks to create products and services even when he did not possess critical resources necessary.</a:t>
            </a:r>
            <a:r>
              <a:rPr lang="en-CA" sz="2800" dirty="0"/>
              <a:t/>
            </a:r>
            <a:br>
              <a:rPr lang="en-CA" sz="2800" dirty="0"/>
            </a:br>
            <a:r>
              <a:rPr lang="en-CA" dirty="0"/>
              <a:t/>
            </a:r>
            <a:br>
              <a:rPr lang="en-CA" dirty="0"/>
            </a:br>
            <a:r>
              <a:rPr lang="en-CA" dirty="0"/>
              <a:t/>
            </a:r>
            <a:br>
              <a:rPr lang="en-CA" dirty="0"/>
            </a:br>
            <a:endParaRPr lang="x-none" dirty="0"/>
          </a:p>
        </p:txBody>
      </p:sp>
      <p:sp>
        <p:nvSpPr>
          <p:cNvPr id="3" name="Vertical Text Placeholder 2">
            <a:extLst>
              <a:ext uri="{FF2B5EF4-FFF2-40B4-BE49-F238E27FC236}">
                <a16:creationId xmlns:a16="http://schemas.microsoft.com/office/drawing/2014/main" xmlns="" id="{9C793F2D-38C4-4846-AC90-2C17AB9F3F6E}"/>
              </a:ext>
            </a:extLst>
          </p:cNvPr>
          <p:cNvSpPr>
            <a:spLocks noGrp="1"/>
          </p:cNvSpPr>
          <p:nvPr>
            <p:ph type="body" orient="vert" idx="1"/>
          </p:nvPr>
        </p:nvSpPr>
        <p:spPr>
          <a:xfrm rot="14779387">
            <a:off x="5621027" y="5196993"/>
            <a:ext cx="3477467" cy="7276414"/>
          </a:xfrm>
        </p:spPr>
        <p:txBody>
          <a:bodyPr/>
          <a:lstStyle/>
          <a:p>
            <a:endParaRPr lang="x-none" b="1" dirty="0"/>
          </a:p>
        </p:txBody>
      </p:sp>
    </p:spTree>
    <p:extLst>
      <p:ext uri="{BB962C8B-B14F-4D97-AF65-F5344CB8AC3E}">
        <p14:creationId xmlns:p14="http://schemas.microsoft.com/office/powerpoint/2010/main" val="2696644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DB4B68-71B7-4431-B957-3C70A363CA86}"/>
              </a:ext>
            </a:extLst>
          </p:cNvPr>
          <p:cNvSpPr>
            <a:spLocks noGrp="1"/>
          </p:cNvSpPr>
          <p:nvPr>
            <p:ph type="title"/>
          </p:nvPr>
        </p:nvSpPr>
        <p:spPr>
          <a:xfrm>
            <a:off x="0" y="0"/>
            <a:ext cx="9144000" cy="6972300"/>
          </a:xfrm>
        </p:spPr>
        <p:txBody>
          <a:bodyPr/>
          <a:lstStyle/>
          <a:p>
            <a:pPr>
              <a:lnSpc>
                <a:spcPct val="100000"/>
              </a:lnSpc>
            </a:pPr>
            <a:r>
              <a:rPr lang="en-CA" dirty="0"/>
              <a:t/>
            </a:r>
            <a:br>
              <a:rPr lang="en-CA" dirty="0"/>
            </a:br>
            <a:r>
              <a:rPr lang="en-CA" dirty="0"/>
              <a:t/>
            </a:r>
            <a:br>
              <a:rPr lang="en-CA" dirty="0"/>
            </a:br>
            <a:r>
              <a:rPr lang="en-CA" dirty="0"/>
              <a:t/>
            </a:r>
            <a:br>
              <a:rPr lang="en-CA" dirty="0"/>
            </a:br>
            <a:r>
              <a:rPr lang="en-CA" dirty="0"/>
              <a:t/>
            </a:r>
            <a:br>
              <a:rPr lang="en-CA" dirty="0"/>
            </a:br>
            <a:r>
              <a:rPr lang="en-CA" dirty="0"/>
              <a:t>Attributes …</a:t>
            </a:r>
            <a:br>
              <a:rPr lang="en-CA" dirty="0"/>
            </a:br>
            <a:r>
              <a:rPr lang="en-US" sz="2800" dirty="0"/>
              <a:t>Fortitude -  an entrepreneur possess that strength of mind (mental and emotional) that enables him encounter danger, face difficulty, adversity and bears the pains through the process of innovation, until his dream-creative solution-emerges out of his endeavor.</a:t>
            </a:r>
            <a:br>
              <a:rPr lang="en-US" sz="2800" dirty="0"/>
            </a:br>
            <a:r>
              <a:rPr lang="en-CA" dirty="0"/>
              <a:t/>
            </a:r>
            <a:br>
              <a:rPr lang="en-CA" dirty="0"/>
            </a:br>
            <a:r>
              <a:rPr lang="en-CA" sz="2800" dirty="0"/>
              <a:t>These in no way is exhaustive, an entrepreneur can be described in as many perspectives, however, the common metric is the intrinsic motivation to change the perceived unsatisfactory equilibrium into a satisfactory one. </a:t>
            </a:r>
            <a:r>
              <a:rPr lang="en-CA" dirty="0"/>
              <a:t/>
            </a:r>
            <a:br>
              <a:rPr lang="en-CA" dirty="0"/>
            </a:br>
            <a:r>
              <a:rPr lang="en-CA" dirty="0"/>
              <a:t/>
            </a:r>
            <a:br>
              <a:rPr lang="en-CA" dirty="0"/>
            </a:br>
            <a:r>
              <a:rPr lang="en-CA" dirty="0"/>
              <a:t/>
            </a:r>
            <a:br>
              <a:rPr lang="en-CA" dirty="0"/>
            </a:br>
            <a:r>
              <a:rPr lang="en-CA" dirty="0"/>
              <a:t/>
            </a:r>
            <a:br>
              <a:rPr lang="en-CA" dirty="0"/>
            </a:br>
            <a:r>
              <a:rPr lang="en-CA" dirty="0"/>
              <a:t/>
            </a:r>
            <a:br>
              <a:rPr lang="en-CA" dirty="0"/>
            </a:br>
            <a:endParaRPr lang="x-none" dirty="0"/>
          </a:p>
        </p:txBody>
      </p:sp>
      <p:sp>
        <p:nvSpPr>
          <p:cNvPr id="3" name="Vertical Text Placeholder 2">
            <a:extLst>
              <a:ext uri="{FF2B5EF4-FFF2-40B4-BE49-F238E27FC236}">
                <a16:creationId xmlns:a16="http://schemas.microsoft.com/office/drawing/2014/main" xmlns="" id="{4286F161-5D20-4F00-9086-4A4285545E82}"/>
              </a:ext>
            </a:extLst>
          </p:cNvPr>
          <p:cNvSpPr>
            <a:spLocks noGrp="1"/>
          </p:cNvSpPr>
          <p:nvPr>
            <p:ph type="body" orient="vert" idx="1"/>
          </p:nvPr>
        </p:nvSpPr>
        <p:spPr>
          <a:xfrm>
            <a:off x="4406900" y="6591300"/>
            <a:ext cx="9144000" cy="3403600"/>
          </a:xfrm>
        </p:spPr>
        <p:txBody>
          <a:bodyPr/>
          <a:lstStyle/>
          <a:p>
            <a:endParaRPr lang="x-none" dirty="0"/>
          </a:p>
        </p:txBody>
      </p:sp>
    </p:spTree>
    <p:extLst>
      <p:ext uri="{BB962C8B-B14F-4D97-AF65-F5344CB8AC3E}">
        <p14:creationId xmlns:p14="http://schemas.microsoft.com/office/powerpoint/2010/main" val="888422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1C60F1-12B5-4DDC-AA65-9DB4A146AEC5}"/>
              </a:ext>
            </a:extLst>
          </p:cNvPr>
          <p:cNvSpPr>
            <a:spLocks noGrp="1"/>
          </p:cNvSpPr>
          <p:nvPr>
            <p:ph type="title"/>
          </p:nvPr>
        </p:nvSpPr>
        <p:spPr>
          <a:xfrm>
            <a:off x="0" y="-114300"/>
            <a:ext cx="9144000" cy="6515100"/>
          </a:xfrm>
        </p:spPr>
        <p:txBody>
          <a:bodyPr/>
          <a:lstStyle/>
          <a:p>
            <a:pPr>
              <a:lnSpc>
                <a:spcPct val="100000"/>
              </a:lnSpc>
            </a:pPr>
            <a:r>
              <a:rPr lang="en-US" b="1" dirty="0"/>
              <a:t/>
            </a:r>
            <a:br>
              <a:rPr lang="en-US" b="1" dirty="0"/>
            </a:br>
            <a:r>
              <a:rPr lang="en-US" b="1" dirty="0"/>
              <a:t/>
            </a:r>
            <a:br>
              <a:rPr lang="en-US" b="1" dirty="0"/>
            </a:br>
            <a:r>
              <a:rPr lang="en-US" b="1" dirty="0"/>
              <a:t/>
            </a:r>
            <a:br>
              <a:rPr lang="en-US" b="1" dirty="0"/>
            </a:br>
            <a:r>
              <a:rPr lang="en-US" b="1" dirty="0"/>
              <a:t/>
            </a:r>
            <a:br>
              <a:rPr lang="en-US" b="1" dirty="0"/>
            </a:br>
            <a:r>
              <a:rPr lang="en-US" b="1" dirty="0"/>
              <a:t>Entrepreneurial Traits</a:t>
            </a:r>
            <a:br>
              <a:rPr lang="en-US" b="1" dirty="0"/>
            </a:br>
            <a:r>
              <a:rPr lang="en-US" sz="2800" dirty="0" err="1"/>
              <a:t>Chell</a:t>
            </a:r>
            <a:r>
              <a:rPr lang="en-US" sz="2800" dirty="0"/>
              <a:t> (2008) argues that there are three personality characteristics either separately or in combination that are important. The first of these three is the need for achievement (</a:t>
            </a:r>
            <a:r>
              <a:rPr lang="en-US" sz="2800" dirty="0" err="1"/>
              <a:t>NArch</a:t>
            </a:r>
            <a:r>
              <a:rPr lang="en-US" sz="2800" dirty="0"/>
              <a:t>).</a:t>
            </a:r>
            <a:br>
              <a:rPr lang="en-US" sz="2800" dirty="0"/>
            </a:br>
            <a:r>
              <a:rPr lang="en-US" sz="2800" dirty="0"/>
              <a:t/>
            </a:r>
            <a:br>
              <a:rPr lang="en-US" sz="2800" dirty="0"/>
            </a:br>
            <a:r>
              <a:rPr lang="en-US" sz="2800" dirty="0"/>
              <a:t>Rotter (1966), social learning theory, suggests that some individuals have internal locus of control.  Such individuals believe that they are masters of their own fate: that the achievement of goal is due to their own actions.</a:t>
            </a:r>
            <a:r>
              <a:rPr lang="x-none" sz="2800" dirty="0"/>
              <a:t/>
            </a:r>
            <a:br>
              <a:rPr lang="x-none" sz="2800" dirty="0"/>
            </a:br>
            <a:r>
              <a:rPr lang="en-US" b="1" dirty="0"/>
              <a:t/>
            </a:r>
            <a:br>
              <a:rPr lang="en-US" b="1" dirty="0"/>
            </a:br>
            <a:r>
              <a:rPr lang="en-US" b="1" dirty="0"/>
              <a:t/>
            </a:r>
            <a:br>
              <a:rPr lang="en-US" b="1" dirty="0"/>
            </a:br>
            <a:r>
              <a:rPr lang="en-US" b="1" dirty="0"/>
              <a:t/>
            </a:r>
            <a:br>
              <a:rPr lang="en-US" b="1" dirty="0"/>
            </a:br>
            <a:r>
              <a:rPr lang="en-US" b="1" dirty="0"/>
              <a:t/>
            </a:r>
            <a:br>
              <a:rPr lang="en-US" b="1" dirty="0"/>
            </a:br>
            <a:endParaRPr lang="x-none" dirty="0"/>
          </a:p>
        </p:txBody>
      </p:sp>
      <p:sp>
        <p:nvSpPr>
          <p:cNvPr id="3" name="Vertical Text Placeholder 2">
            <a:extLst>
              <a:ext uri="{FF2B5EF4-FFF2-40B4-BE49-F238E27FC236}">
                <a16:creationId xmlns:a16="http://schemas.microsoft.com/office/drawing/2014/main" xmlns="" id="{BDAF24FE-63B4-4E10-A6BA-3347CB7FD31D}"/>
              </a:ext>
            </a:extLst>
          </p:cNvPr>
          <p:cNvSpPr>
            <a:spLocks noGrp="1"/>
          </p:cNvSpPr>
          <p:nvPr>
            <p:ph type="body" orient="vert" idx="1"/>
          </p:nvPr>
        </p:nvSpPr>
        <p:spPr>
          <a:xfrm flipV="1">
            <a:off x="712788" y="6400800"/>
            <a:ext cx="7716838" cy="190500"/>
          </a:xfrm>
        </p:spPr>
        <p:txBody>
          <a:bodyPr/>
          <a:lstStyle/>
          <a:p>
            <a:endParaRPr lang="x-none" dirty="0"/>
          </a:p>
        </p:txBody>
      </p:sp>
    </p:spTree>
    <p:extLst>
      <p:ext uri="{BB962C8B-B14F-4D97-AF65-F5344CB8AC3E}">
        <p14:creationId xmlns:p14="http://schemas.microsoft.com/office/powerpoint/2010/main" val="43894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FA0565-824F-4B3E-9DEA-FF46C2AE315D}"/>
              </a:ext>
            </a:extLst>
          </p:cNvPr>
          <p:cNvSpPr>
            <a:spLocks noGrp="1"/>
          </p:cNvSpPr>
          <p:nvPr>
            <p:ph type="title"/>
          </p:nvPr>
        </p:nvSpPr>
        <p:spPr>
          <a:xfrm>
            <a:off x="0" y="0"/>
            <a:ext cx="9144000" cy="6261100"/>
          </a:xfrm>
        </p:spPr>
        <p:txBody>
          <a:bodyPr/>
          <a:lstStyle/>
          <a:p>
            <a:pPr lvl="0">
              <a:lnSpc>
                <a:spcPct val="100000"/>
              </a:lnSpc>
            </a:pP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Risk-taking propensity</a:t>
            </a:r>
            <a:r>
              <a:rPr lang="en-US" sz="2800" dirty="0"/>
              <a:t/>
            </a:r>
            <a:br>
              <a:rPr lang="en-US" sz="2800" dirty="0"/>
            </a:br>
            <a:r>
              <a:rPr lang="en-US" sz="2800" dirty="0"/>
              <a:t>entrepreneurs must be people with low risk-averse tendencies they are likely to take calculated risks particularly when they see that the situation will lead to positive outcomes.</a:t>
            </a:r>
            <a:br>
              <a:rPr lang="en-US" sz="2800" dirty="0"/>
            </a:br>
            <a:r>
              <a:rPr lang="en-US" sz="2800" dirty="0"/>
              <a:t/>
            </a:r>
            <a:br>
              <a:rPr lang="en-US" sz="2800" dirty="0"/>
            </a:br>
            <a:r>
              <a:rPr lang="en-US" sz="2800" dirty="0"/>
              <a:t>Desire for Autonomy: Entrepreneurs are people who value freedom and independence in pursuit of goals</a:t>
            </a:r>
            <a:br>
              <a:rPr lang="en-US" sz="2800" dirty="0"/>
            </a:br>
            <a:r>
              <a:rPr lang="x-none" sz="2800" dirty="0"/>
              <a:t/>
            </a:r>
            <a:br>
              <a:rPr lang="x-none" sz="2800" dirty="0"/>
            </a:br>
            <a:r>
              <a:rPr lang="en-US" sz="2800" dirty="0"/>
              <a:t>Optimism: Entrepreneurs are individuals with tendency about their likely chances of being successful.</a:t>
            </a:r>
            <a:r>
              <a:rPr lang="x-none" sz="2800" dirty="0"/>
              <a:t/>
            </a:r>
            <a:br>
              <a:rPr lang="x-none" sz="2800" dirty="0"/>
            </a:br>
            <a:r>
              <a:rPr lang="en-US" sz="2800" dirty="0"/>
              <a:t/>
            </a:r>
            <a:br>
              <a:rPr lang="en-US" sz="2800" dirty="0"/>
            </a:br>
            <a:r>
              <a:rPr lang="en-US" sz="2800" dirty="0"/>
              <a:t/>
            </a:r>
            <a:br>
              <a:rPr lang="en-US" sz="2800" dirty="0"/>
            </a:br>
            <a:r>
              <a:rPr lang="en-US" sz="2800" dirty="0"/>
              <a:t/>
            </a:r>
            <a:br>
              <a:rPr lang="en-US" sz="28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endParaRPr lang="x-none" sz="3200" dirty="0"/>
          </a:p>
        </p:txBody>
      </p:sp>
      <p:sp>
        <p:nvSpPr>
          <p:cNvPr id="3" name="Vertical Text Placeholder 2">
            <a:extLst>
              <a:ext uri="{FF2B5EF4-FFF2-40B4-BE49-F238E27FC236}">
                <a16:creationId xmlns:a16="http://schemas.microsoft.com/office/drawing/2014/main" xmlns="" id="{983C3EA9-0183-46A1-A63A-D1CB9A88D876}"/>
              </a:ext>
            </a:extLst>
          </p:cNvPr>
          <p:cNvSpPr>
            <a:spLocks noGrp="1"/>
          </p:cNvSpPr>
          <p:nvPr>
            <p:ph type="body" orient="vert" idx="1"/>
          </p:nvPr>
        </p:nvSpPr>
        <p:spPr>
          <a:xfrm flipV="1">
            <a:off x="712788" y="6400800"/>
            <a:ext cx="7716838" cy="457200"/>
          </a:xfrm>
        </p:spPr>
        <p:txBody>
          <a:bodyPr/>
          <a:lstStyle/>
          <a:p>
            <a:endParaRPr lang="x-none" dirty="0"/>
          </a:p>
        </p:txBody>
      </p:sp>
    </p:spTree>
    <p:extLst>
      <p:ext uri="{BB962C8B-B14F-4D97-AF65-F5344CB8AC3E}">
        <p14:creationId xmlns:p14="http://schemas.microsoft.com/office/powerpoint/2010/main" val="15726252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7DAA22-F897-460E-AABA-F7876DD71190}"/>
              </a:ext>
            </a:extLst>
          </p:cNvPr>
          <p:cNvSpPr>
            <a:spLocks noGrp="1"/>
          </p:cNvSpPr>
          <p:nvPr>
            <p:ph type="title"/>
          </p:nvPr>
        </p:nvSpPr>
        <p:spPr>
          <a:xfrm>
            <a:off x="0" y="0"/>
            <a:ext cx="9144000" cy="6121400"/>
          </a:xfrm>
        </p:spPr>
        <p:txBody>
          <a:bodyPr/>
          <a:lstStyle/>
          <a:p>
            <a:pPr lvl="0">
              <a:lnSpc>
                <a:spcPct val="100000"/>
              </a:lnSpc>
            </a:pP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Tolerance of Ambiguity: This trait is also related to the risk-taking propensity. Entrepreneurs are better able to cope with situations where information is limited and event uncertain.</a:t>
            </a:r>
            <a:br>
              <a:rPr lang="en-US" sz="2800" dirty="0"/>
            </a:br>
            <a:r>
              <a:rPr lang="en-US" dirty="0"/>
              <a:t> </a:t>
            </a:r>
            <a:r>
              <a:rPr lang="x-none" sz="2800" dirty="0"/>
              <a:t/>
            </a:r>
            <a:br>
              <a:rPr lang="x-none" sz="2800" dirty="0"/>
            </a:br>
            <a:r>
              <a:rPr lang="en-US" sz="2800" dirty="0"/>
              <a:t>Self – efficacy: Bandura (1997) defined self-efficacy as ‘the belief in one’s capabilities to organize and execute the courses of action required to manage prospective situation’.</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r>
              <a:rPr lang="en-US" sz="2800" dirty="0"/>
              <a:t/>
            </a:r>
            <a:br>
              <a:rPr lang="en-US" sz="2800" dirty="0"/>
            </a:br>
            <a:endParaRPr lang="x-none" sz="2800" dirty="0"/>
          </a:p>
        </p:txBody>
      </p:sp>
      <p:sp>
        <p:nvSpPr>
          <p:cNvPr id="3" name="Vertical Text Placeholder 2">
            <a:extLst>
              <a:ext uri="{FF2B5EF4-FFF2-40B4-BE49-F238E27FC236}">
                <a16:creationId xmlns:a16="http://schemas.microsoft.com/office/drawing/2014/main" xmlns="" id="{B1DB43A5-31B6-4CC1-AEFC-801A5FCEBB9E}"/>
              </a:ext>
            </a:extLst>
          </p:cNvPr>
          <p:cNvSpPr>
            <a:spLocks noGrp="1"/>
          </p:cNvSpPr>
          <p:nvPr>
            <p:ph type="body" orient="vert" idx="1"/>
          </p:nvPr>
        </p:nvSpPr>
        <p:spPr>
          <a:xfrm flipV="1">
            <a:off x="712788" y="6400800"/>
            <a:ext cx="7716838" cy="368300"/>
          </a:xfrm>
        </p:spPr>
        <p:txBody>
          <a:bodyPr/>
          <a:lstStyle/>
          <a:p>
            <a:endParaRPr lang="x-none" dirty="0"/>
          </a:p>
        </p:txBody>
      </p:sp>
    </p:spTree>
    <p:extLst>
      <p:ext uri="{BB962C8B-B14F-4D97-AF65-F5344CB8AC3E}">
        <p14:creationId xmlns:p14="http://schemas.microsoft.com/office/powerpoint/2010/main" val="29786955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B6A327-6E44-41EE-8202-69BB37F64893}"/>
              </a:ext>
            </a:extLst>
          </p:cNvPr>
          <p:cNvSpPr>
            <a:spLocks noGrp="1"/>
          </p:cNvSpPr>
          <p:nvPr>
            <p:ph type="title"/>
          </p:nvPr>
        </p:nvSpPr>
        <p:spPr>
          <a:xfrm>
            <a:off x="0" y="45719"/>
            <a:ext cx="9144000" cy="5783581"/>
          </a:xfrm>
        </p:spPr>
        <p:txBody>
          <a:bodyPr/>
          <a:lstStyle/>
          <a:p>
            <a:pPr lvl="0">
              <a:lnSpc>
                <a:spcPct val="100000"/>
              </a:lnSpc>
            </a:pPr>
            <a:r>
              <a:rPr lang="en-US" sz="2800" dirty="0"/>
              <a:t>Intrinsic Motivation: Entrepreneurs are individuals who are motivated to perform tasks for their own sake without external feature motivating them.</a:t>
            </a:r>
            <a:br>
              <a:rPr lang="en-US" sz="2800" dirty="0"/>
            </a:br>
            <a:r>
              <a:rPr lang="x-none" sz="2800" dirty="0"/>
              <a:t/>
            </a:r>
            <a:br>
              <a:rPr lang="x-none" sz="2800" dirty="0"/>
            </a:br>
            <a:r>
              <a:rPr lang="en-US" sz="2800" dirty="0"/>
              <a:t>Intentionality: This suggests that individuals are likely to start a business if it is their intention. This relies on subjective perceptions, the social norms</a:t>
            </a:r>
            <a:r>
              <a:rPr lang="en-US" dirty="0"/>
              <a:t> </a:t>
            </a:r>
            <a:r>
              <a:rPr lang="en-US" sz="2800" dirty="0"/>
              <a:t>the perceptions of desirability and feasibility (self-efficacy)</a:t>
            </a:r>
            <a:br>
              <a:rPr lang="en-US" sz="2800" dirty="0"/>
            </a:br>
            <a:r>
              <a:rPr lang="en-US" sz="2800" dirty="0"/>
              <a:t>it should however be noted that traits-based theory is only one of approaches to understanding entrepreneurship.</a:t>
            </a:r>
            <a:endParaRPr lang="x-none" sz="2800" dirty="0"/>
          </a:p>
        </p:txBody>
      </p:sp>
      <p:sp>
        <p:nvSpPr>
          <p:cNvPr id="3" name="Vertical Text Placeholder 2">
            <a:extLst>
              <a:ext uri="{FF2B5EF4-FFF2-40B4-BE49-F238E27FC236}">
                <a16:creationId xmlns:a16="http://schemas.microsoft.com/office/drawing/2014/main" xmlns="" id="{37600A12-86E2-4728-AC33-CDA3B4214C41}"/>
              </a:ext>
            </a:extLst>
          </p:cNvPr>
          <p:cNvSpPr>
            <a:spLocks noGrp="1"/>
          </p:cNvSpPr>
          <p:nvPr>
            <p:ph type="body" orient="vert" idx="1"/>
          </p:nvPr>
        </p:nvSpPr>
        <p:spPr>
          <a:xfrm flipV="1">
            <a:off x="712788" y="6400799"/>
            <a:ext cx="7716838" cy="45719"/>
          </a:xfrm>
        </p:spPr>
        <p:txBody>
          <a:bodyPr/>
          <a:lstStyle/>
          <a:p>
            <a:endParaRPr lang="x-none" dirty="0"/>
          </a:p>
        </p:txBody>
      </p:sp>
    </p:spTree>
    <p:extLst>
      <p:ext uri="{BB962C8B-B14F-4D97-AF65-F5344CB8AC3E}">
        <p14:creationId xmlns:p14="http://schemas.microsoft.com/office/powerpoint/2010/main" val="3378739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C074602-B499-415A-90FA-FEF958E36A92}"/>
              </a:ext>
            </a:extLst>
          </p:cNvPr>
          <p:cNvSpPr/>
          <p:nvPr/>
        </p:nvSpPr>
        <p:spPr>
          <a:xfrm>
            <a:off x="88900" y="1007593"/>
            <a:ext cx="9055100" cy="5205271"/>
          </a:xfrm>
          <a:prstGeom prst="rect">
            <a:avLst/>
          </a:prstGeom>
        </p:spPr>
        <p:txBody>
          <a:bodyPr wrap="square">
            <a:spAutoFit/>
          </a:bodyPr>
          <a:lstStyle/>
          <a:p>
            <a:pPr algn="just">
              <a:lnSpc>
                <a:spcPct val="200000"/>
              </a:lnSpc>
              <a:spcBef>
                <a:spcPts val="1200"/>
              </a:spcBef>
              <a:spcAft>
                <a:spcPts val="0"/>
              </a:spcAf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References and </a:t>
            </a: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Further Reading</a:t>
            </a:r>
            <a:endParaRPr lang="x-none" dirty="0"/>
          </a:p>
          <a:p>
            <a:r>
              <a:rPr lang="en-US" dirty="0"/>
              <a:t>Gartner, W. B. (2001). Is There an Elephant in Entrepreneurship? Blind Assumptions in Theory  Development. </a:t>
            </a:r>
            <a:r>
              <a:rPr lang="en-US" i="1" dirty="0"/>
              <a:t>Entrepreneurship Theory and Practice</a:t>
            </a:r>
            <a:r>
              <a:rPr lang="en-US" dirty="0"/>
              <a:t>, 25(4), 27-39</a:t>
            </a:r>
            <a:endParaRPr lang="x-none" dirty="0"/>
          </a:p>
          <a:p>
            <a:r>
              <a:rPr lang="en-US" dirty="0"/>
              <a:t> </a:t>
            </a:r>
            <a:endParaRPr lang="x-none" dirty="0"/>
          </a:p>
          <a:p>
            <a:r>
              <a:rPr lang="en-US" dirty="0" err="1"/>
              <a:t>Gatner</a:t>
            </a:r>
            <a:r>
              <a:rPr lang="en-US" dirty="0"/>
              <a:t>, W.B. (1988). Who is an Entrepreneur?  Is the wrong Question, </a:t>
            </a:r>
            <a:r>
              <a:rPr lang="en-US" i="1" dirty="0"/>
              <a:t>American</a:t>
            </a:r>
            <a:r>
              <a:rPr lang="en-US" dirty="0"/>
              <a:t> </a:t>
            </a:r>
            <a:r>
              <a:rPr lang="en-US" i="1" dirty="0"/>
              <a:t>Journal of Small Business, </a:t>
            </a:r>
            <a:r>
              <a:rPr lang="en-US" dirty="0"/>
              <a:t>12(1), 11 – 32. </a:t>
            </a:r>
          </a:p>
          <a:p>
            <a:r>
              <a:rPr lang="en-US" dirty="0"/>
              <a:t> </a:t>
            </a:r>
            <a:endParaRPr lang="x-none" dirty="0"/>
          </a:p>
          <a:p>
            <a:r>
              <a:rPr lang="en-US" sz="2000" dirty="0">
                <a:solidFill>
                  <a:srgbClr val="FF0000"/>
                </a:solidFill>
              </a:rPr>
              <a:t>Shane, S. and Venkatraman, S. (2000): The Promise of Entrepreneurship as a Field of Research, </a:t>
            </a:r>
            <a:r>
              <a:rPr lang="en-US" sz="2000" i="1" dirty="0">
                <a:solidFill>
                  <a:srgbClr val="FF0000"/>
                </a:solidFill>
              </a:rPr>
              <a:t>Academy of Management Review</a:t>
            </a:r>
            <a:r>
              <a:rPr lang="en-US" sz="2000" dirty="0">
                <a:solidFill>
                  <a:srgbClr val="FF0000"/>
                </a:solidFill>
              </a:rPr>
              <a:t>, 25 (1), 217-226.</a:t>
            </a:r>
            <a:r>
              <a:rPr lang="en-US" dirty="0"/>
              <a:t> </a:t>
            </a:r>
            <a:endParaRPr lang="x-none" dirty="0"/>
          </a:p>
          <a:p>
            <a:endParaRPr lang="x-none" dirty="0"/>
          </a:p>
          <a:p>
            <a:pPr algn="just">
              <a:lnSpc>
                <a:spcPct val="200000"/>
              </a:lnSpc>
              <a:spcBef>
                <a:spcPts val="1200"/>
              </a:spcBef>
              <a:spcAft>
                <a:spcPts val="0"/>
              </a:spcAft>
            </a:pPr>
            <a:endParaRPr lang="en-US" sz="32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7370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51091" y="2228768"/>
            <a:ext cx="5968301" cy="2800767"/>
          </a:xfrm>
          <a:prstGeom prst="rect">
            <a:avLst/>
          </a:prstGeom>
          <a:noFill/>
        </p:spPr>
        <p:txBody>
          <a:bodyPr wrap="none" rtlCol="0">
            <a:spAutoFit/>
          </a:bodyPr>
          <a:lstStyle/>
          <a:p>
            <a:pPr algn="ctr"/>
            <a:r>
              <a:rPr lang="en-US" sz="8800" dirty="0">
                <a:solidFill>
                  <a:schemeClr val="bg1"/>
                </a:solidFill>
              </a:rPr>
              <a:t>Thanks for </a:t>
            </a:r>
          </a:p>
          <a:p>
            <a:pPr algn="ctr"/>
            <a:r>
              <a:rPr lang="en-US" sz="8800" dirty="0">
                <a:solidFill>
                  <a:schemeClr val="bg1"/>
                </a:solidFill>
              </a:rPr>
              <a:t>Listening</a:t>
            </a:r>
          </a:p>
        </p:txBody>
      </p:sp>
    </p:spTree>
    <p:extLst>
      <p:ext uri="{BB962C8B-B14F-4D97-AF65-F5344CB8AC3E}">
        <p14:creationId xmlns:p14="http://schemas.microsoft.com/office/powerpoint/2010/main" val="4167496260"/>
      </p:ext>
    </p:extLst>
  </p:cSld>
  <p:clrMapOvr>
    <a:masterClrMapping/>
  </p:clrMapOvr>
</p:sld>
</file>

<file path=ppt/theme/theme1.xml><?xml version="1.0" encoding="utf-8"?>
<a:theme xmlns:a="http://schemas.openxmlformats.org/drawingml/2006/main" name="Sky">
  <a:themeElements>
    <a:clrScheme name="Sky">
      <a:dk1>
        <a:sysClr val="windowText" lastClr="000000"/>
      </a:dk1>
      <a:lt1>
        <a:sysClr val="window" lastClr="FFFFFF"/>
      </a:lt1>
      <a:dk2>
        <a:srgbClr val="1782BF"/>
      </a:dk2>
      <a:lt2>
        <a:srgbClr val="62BCE9"/>
      </a:lt2>
      <a:accent1>
        <a:srgbClr val="073779"/>
      </a:accent1>
      <a:accent2>
        <a:srgbClr val="8FD9FB"/>
      </a:accent2>
      <a:accent3>
        <a:srgbClr val="FFCC00"/>
      </a:accent3>
      <a:accent4>
        <a:srgbClr val="EB6615"/>
      </a:accent4>
      <a:accent5>
        <a:srgbClr val="C76402"/>
      </a:accent5>
      <a:accent6>
        <a:srgbClr val="B523B4"/>
      </a:accent6>
      <a:hlink>
        <a:srgbClr val="FFDE26"/>
      </a:hlink>
      <a:folHlink>
        <a:srgbClr val="DEBE00"/>
      </a:folHlink>
    </a:clrScheme>
    <a:fontScheme name="Sky">
      <a:majorFont>
        <a:latin typeface="Arial Rounded MT Bold"/>
        <a:ea typeface=""/>
        <a:cs typeface=""/>
        <a:font script="Jpan" typeface="ＭＳ Ｐゴシック"/>
      </a:majorFont>
      <a:minorFont>
        <a:latin typeface="Arial Rounded MT Bold"/>
        <a:ea typeface=""/>
        <a:cs typeface=""/>
        <a:font script="Jpan" typeface="ＭＳ Ｐゴシック"/>
      </a:minorFont>
    </a:fontScheme>
    <a:fmtScheme name="Sky">
      <a:fillStyleLst>
        <a:solidFill>
          <a:schemeClr val="phClr"/>
        </a:solidFill>
        <a:solidFill>
          <a:schemeClr val="phClr">
            <a:alpha val="50000"/>
          </a:schemeClr>
        </a:solidFill>
        <a:gradFill rotWithShape="1">
          <a:gsLst>
            <a:gs pos="0">
              <a:schemeClr val="phClr">
                <a:shade val="30000"/>
                <a:satMod val="130000"/>
              </a:schemeClr>
            </a:gs>
            <a:gs pos="80000">
              <a:schemeClr val="phClr">
                <a:shade val="93000"/>
                <a:satMod val="130000"/>
              </a:schemeClr>
            </a:gs>
            <a:gs pos="100000">
              <a:schemeClr val="phClr">
                <a:shade val="94000"/>
                <a:satMod val="135000"/>
              </a:schemeClr>
            </a:gs>
          </a:gsLst>
          <a:lin ang="14400000" scaled="1"/>
        </a:grad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63500" cap="flat" cmpd="sng" algn="ctr">
          <a:solidFill>
            <a:schemeClr val="phClr"/>
          </a:solidFill>
          <a:prstDash val="solid"/>
        </a:ln>
      </a:lnStyleLst>
      <a:effectStyleLst>
        <a:effectStyle>
          <a:effectLst/>
        </a:effectStyle>
        <a:effectStyle>
          <a:effectLst>
            <a:outerShdw blurRad="88900" dist="63500" dir="3000000" algn="br" rotWithShape="0">
              <a:srgbClr val="000000">
                <a:alpha val="35000"/>
              </a:srgbClr>
            </a:outerShdw>
          </a:effectLst>
        </a:effectStyle>
        <a:effectStyle>
          <a:effectLst>
            <a:innerShdw blurRad="50800" dist="25400" dir="6600000">
              <a:srgbClr val="000000">
                <a:alpha val="50000"/>
              </a:srgbClr>
            </a:innerShdw>
            <a:reflection blurRad="12700" stA="26000" endPos="28000" dist="38100" dir="5400000" sy="-100000" rotWithShape="0"/>
          </a:effectLst>
        </a:effectStyle>
      </a:effectStyleLst>
      <a:bgFillStyleLst>
        <a:solidFill>
          <a:schemeClr val="phClr"/>
        </a:solidFill>
        <a:gradFill rotWithShape="1">
          <a:gsLst>
            <a:gs pos="0">
              <a:schemeClr val="phClr">
                <a:tint val="100000"/>
                <a:satMod val="140000"/>
                <a:lumMod val="105000"/>
              </a:schemeClr>
            </a:gs>
            <a:gs pos="100000">
              <a:schemeClr val="phClr">
                <a:shade val="20000"/>
                <a:satMod val="250000"/>
                <a:lumMod val="110000"/>
              </a:schemeClr>
            </a:gs>
          </a:gsLst>
          <a:path path="circle">
            <a:fillToRect l="50000" t="50000" r="50000" b="50000"/>
          </a:path>
        </a:gradFill>
        <a:gradFill rotWithShape="1">
          <a:gsLst>
            <a:gs pos="0">
              <a:schemeClr val="phClr">
                <a:tint val="80000"/>
                <a:satMod val="300000"/>
              </a:schemeClr>
            </a:gs>
            <a:gs pos="100000">
              <a:schemeClr val="phClr">
                <a:shade val="30000"/>
                <a:satMod val="20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Sky.thmx</Template>
  <TotalTime>30815</TotalTime>
  <Words>810</Words>
  <Application>Microsoft Office PowerPoint</Application>
  <PresentationFormat>On-screen Show (4:3)</PresentationFormat>
  <Paragraphs>107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Sky</vt:lpstr>
      <vt:lpstr>Entrepreneurship </vt:lpstr>
      <vt:lpstr>Chapter Objectives</vt:lpstr>
      <vt:lpstr>Introduction</vt:lpstr>
      <vt:lpstr>The Entrepreneurship concept</vt:lpstr>
      <vt:lpstr>The Entrepreneurship concept</vt:lpstr>
      <vt:lpstr>PowerPoint Presentation</vt:lpstr>
      <vt:lpstr>ENTREPRENEURSHIP</vt:lpstr>
      <vt:lpstr>PowerPoint Presentation</vt:lpstr>
      <vt:lpstr>PowerPoint Presentation</vt:lpstr>
      <vt:lpstr>PowerPoint Presentation</vt:lpstr>
      <vt:lpstr>PowerPoint Presentation</vt:lpstr>
      <vt:lpstr>The Entrepreneur   an individual who perpetually lives in a situation of unsatisfactory equilibrium…</vt:lpstr>
      <vt:lpstr>     Attributes As affirmed by Martin and Osberg (2007), entrepreneurs possess a unique set of characteristics including inspiration, creativity, direct action, courage and fortitude that are fundamental to the process of innovation.        </vt:lpstr>
      <vt:lpstr>Attributes ….</vt:lpstr>
      <vt:lpstr>  Attributes … Direct action – an entrepreneur takes direct action to transform his creative ideas into reality. Once inspired, he demonstrates utmost confidence that the ideas can work.  Courage – an entrepreneur demonstrates courage by taking the risks to create products and services even when he did not possess critical resources necessary.   </vt:lpstr>
      <vt:lpstr>    Attributes … Fortitude -  an entrepreneur possess that strength of mind (mental and emotional) that enables him encounter danger, face difficulty, adversity and bears the pains through the process of innovation, until his dream-creative solution-emerges out of his endeavor.  These in no way is exhaustive, an entrepreneur can be described in as many perspectives, however, the common metric is the intrinsic motivation to change the perceived unsatisfactory equilibrium into a satisfactory one.      </vt:lpstr>
      <vt:lpstr>    Entrepreneurial Traits Chell (2008) argues that there are three personality characteristics either separately or in combination that are important. The first of these three is the need for achievement (NArch).  Rotter (1966), social learning theory, suggests that some individuals have internal locus of control.  Such individuals believe that they are masters of their own fate: that the achievement of goal is due to their own actions.     </vt:lpstr>
      <vt:lpstr>      Risk-taking propensity entrepreneurs must be people with low risk-averse tendencies they are likely to take calculated risks particularly when they see that the situation will lead to positive outcomes.  Desire for Autonomy: Entrepreneurs are people who value freedom and independence in pursuit of goals  Optimism: Entrepreneurs are individuals with tendency about their likely chances of being successful.        </vt:lpstr>
      <vt:lpstr>        Tolerance of Ambiguity: This trait is also related to the risk-taking propensity. Entrepreneurs are better able to cope with situations where information is limited and event uncertain.   Self – efficacy: Bandura (1997) defined self-efficacy as ‘the belief in one’s capabilities to organize and execute the courses of action required to manage prospective situation’.         </vt:lpstr>
      <vt:lpstr>Intrinsic Motivation: Entrepreneurs are individuals who are motivated to perform tasks for their own sake without external feature motivating them.  Intentionality: This suggests that individuals are likely to start a business if it is their intention. This relies on subjective perceptions, the social norms the perceptions of desirability and feasibility (self-efficacy) it should however be noted that traits-based theory is only one of approaches to understanding entrepreneurship.</vt:lpstr>
      <vt:lpstr>PowerPoint Presentation</vt:lpstr>
      <vt:lpstr>PowerPoint Presentation</vt:lpstr>
    </vt:vector>
  </TitlesOfParts>
  <Company>FreshDesignConcepts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Entrepreneurship</dc:title>
  <dc:creator>Adefemi Adele</dc:creator>
  <cp:lastModifiedBy>user</cp:lastModifiedBy>
  <cp:revision>56</cp:revision>
  <dcterms:created xsi:type="dcterms:W3CDTF">2016-12-24T20:40:18Z</dcterms:created>
  <dcterms:modified xsi:type="dcterms:W3CDTF">2022-01-29T08:09:45Z</dcterms:modified>
</cp:coreProperties>
</file>